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9" r:id="rId4"/>
    <p:sldId id="261" r:id="rId5"/>
    <p:sldId id="266" r:id="rId6"/>
    <p:sldId id="262" r:id="rId7"/>
    <p:sldId id="267" r:id="rId8"/>
    <p:sldId id="268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718"/>
  </p:normalViewPr>
  <p:slideViewPr>
    <p:cSldViewPr snapToGrid="0" snapToObjects="1">
      <p:cViewPr varScale="1">
        <p:scale>
          <a:sx n="80" d="100"/>
          <a:sy n="80" d="100"/>
        </p:scale>
        <p:origin x="-1088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15/12/10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15/12/10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15/12/10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15/12/10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15/12/10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15/12/10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15/12/10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15/12/10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15/12/10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15/12/10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15/12/10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15/12/10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15/12/10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15/12/10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15/12/10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15/12/10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15/12/10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15/12/10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8253" y="1219200"/>
            <a:ext cx="7803958" cy="1793391"/>
          </a:xfrm>
        </p:spPr>
        <p:txBody>
          <a:bodyPr/>
          <a:lstStyle/>
          <a:p>
            <a:r>
              <a:rPr lang="zh-CN" altLang="en-US" dirty="0" smtClean="0"/>
              <a:t>由</a:t>
            </a:r>
            <a:r>
              <a:rPr lang="zh-CN" altLang="en-US" smtClean="0"/>
              <a:t>太极拳分析中美教育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7" y="3436879"/>
            <a:ext cx="6815669" cy="1320802"/>
          </a:xfrm>
        </p:spPr>
        <p:txBody>
          <a:bodyPr>
            <a:normAutofit lnSpcReduction="10000"/>
          </a:bodyPr>
          <a:lstStyle/>
          <a:p>
            <a:endParaRPr lang="zh-CN" altLang="en-US" dirty="0" smtClean="0"/>
          </a:p>
          <a:p>
            <a:r>
              <a:rPr lang="zh-CN" altLang="en-US" dirty="0" smtClean="0"/>
              <a:t>冯道明</a:t>
            </a:r>
          </a:p>
          <a:p>
            <a:r>
              <a:rPr lang="zh-CN" altLang="en-US" dirty="0" smtClean="0"/>
              <a:t>印第安纳大学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00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19682" y="642258"/>
            <a:ext cx="9601200" cy="2782071"/>
          </a:xfrm>
        </p:spPr>
        <p:txBody>
          <a:bodyPr>
            <a:normAutofit/>
          </a:bodyPr>
          <a:lstStyle/>
          <a:p>
            <a:r>
              <a:rPr lang="zh-CN" altLang="en-US" sz="9000" dirty="0" smtClean="0"/>
              <a:t>谢谢</a:t>
            </a:r>
            <a:endParaRPr lang="en-US" sz="9000" dirty="0"/>
          </a:p>
        </p:txBody>
      </p:sp>
      <p:pic>
        <p:nvPicPr>
          <p:cNvPr id="2050" name="Picture 2" descr="http://news.sciencemag.org/sites/default/files/styles/thumb_article_l/public/snasianamericans.jpg?itok=9tAyGVw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40" y="1112520"/>
            <a:ext cx="4065684" cy="255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ina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804" y="3169920"/>
            <a:ext cx="4946320" cy="278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381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273" y="2889442"/>
            <a:ext cx="6248400" cy="3318936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3000" i="1" dirty="0" smtClean="0"/>
              <a:t>“西方家长会给孩子一张白纸，让孩子自己涂鸦；反观东方家长，是给孩子一张画有轮廓的画，孩子只要在白色部分填进颜色”。</a:t>
            </a:r>
          </a:p>
          <a:p>
            <a:pPr marL="0" indent="0" algn="ctr">
              <a:buNone/>
            </a:pPr>
            <a:r>
              <a:rPr lang="zh-CN" altLang="en-US" i="1" dirty="0" smtClean="0"/>
              <a:t>－蔡艾米（</a:t>
            </a:r>
            <a:r>
              <a:rPr lang="en-US" altLang="zh-CN" i="1" dirty="0" smtClean="0"/>
              <a:t>Amy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Chua),</a:t>
            </a:r>
            <a:r>
              <a:rPr lang="zh-CN" altLang="en-US" i="1" dirty="0" smtClean="0"/>
              <a:t> 美国的虎妈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30112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太极拳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0132" y="2731104"/>
            <a:ext cx="9601196" cy="3318936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b="1" dirty="0" smtClean="0"/>
              <a:t>中国武术</a:t>
            </a:r>
          </a:p>
          <a:p>
            <a:endParaRPr lang="en-US" altLang="zh-CN" b="1" dirty="0" smtClean="0"/>
          </a:p>
          <a:p>
            <a:r>
              <a:rPr lang="zh-CN" altLang="en-US" b="1" dirty="0" smtClean="0"/>
              <a:t>在中国已经有五百多年的历史</a:t>
            </a:r>
            <a:endParaRPr lang="en-US" altLang="zh-CN" b="1" dirty="0" smtClean="0"/>
          </a:p>
          <a:p>
            <a:endParaRPr lang="zh-CN" altLang="en-US" b="1" dirty="0" smtClean="0"/>
          </a:p>
          <a:p>
            <a:r>
              <a:rPr lang="zh-CN" altLang="en-US" b="1" dirty="0" smtClean="0"/>
              <a:t>难度较高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altLang="zh-CN" b="1" dirty="0" smtClean="0"/>
              <a:t>1970</a:t>
            </a:r>
            <a:r>
              <a:rPr lang="zh-CN" altLang="en-US" b="1" dirty="0" smtClean="0"/>
              <a:t>年代美国人开始进行太极拳学习</a:t>
            </a:r>
            <a:endParaRPr lang="en-US" altLang="zh-CN" b="1" dirty="0" smtClean="0"/>
          </a:p>
          <a:p>
            <a:endParaRPr lang="en-US" b="1" dirty="0"/>
          </a:p>
          <a:p>
            <a:r>
              <a:rPr lang="zh-CN" altLang="en-US" b="1" dirty="0"/>
              <a:t>美国与中国</a:t>
            </a:r>
            <a:r>
              <a:rPr lang="zh-CN" altLang="en-US" b="1" dirty="0" smtClean="0"/>
              <a:t>的练法不</a:t>
            </a:r>
            <a:r>
              <a:rPr lang="zh-CN" altLang="en-US" b="1" dirty="0"/>
              <a:t>一样</a:t>
            </a:r>
            <a:endParaRPr lang="en-US" altLang="zh-CN" b="1" dirty="0"/>
          </a:p>
          <a:p>
            <a:endParaRPr lang="en-US" b="1" dirty="0"/>
          </a:p>
        </p:txBody>
      </p:sp>
      <p:pic>
        <p:nvPicPr>
          <p:cNvPr id="3080" name="Picture 8" descr="https://sp.yimg.com/xj/th?id=OIP.M47cf02d56f4a64e991493e50fe0951cco0&amp;pid=15.1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39547" y="1351415"/>
            <a:ext cx="565299" cy="56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pic27.nipic.com/20130306/12050126_115137461159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554" y="2685761"/>
            <a:ext cx="4335086" cy="325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sp.yimg.com/xj/th?id=OIP.M47cf02d56f4a64e991493e50fe0951cco0&amp;pid=15.1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168947" y="1351414"/>
            <a:ext cx="565299" cy="56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016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7786" y="980195"/>
            <a:ext cx="9601196" cy="1303867"/>
          </a:xfrm>
        </p:spPr>
        <p:txBody>
          <a:bodyPr/>
          <a:lstStyle/>
          <a:p>
            <a:r>
              <a:rPr lang="zh-CN" altLang="en-US" dirty="0" smtClean="0"/>
              <a:t>在中国学太极拳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405" y="3307782"/>
            <a:ext cx="2884716" cy="27040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zh-CN" altLang="en-US" dirty="0" smtClean="0"/>
          </a:p>
          <a:p>
            <a:r>
              <a:rPr lang="zh-CN" altLang="en-US" dirty="0"/>
              <a:t>尊师重道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zh-CN" altLang="en-US" dirty="0" smtClean="0"/>
              <a:t>老师</a:t>
            </a:r>
            <a:r>
              <a:rPr lang="zh-CN" altLang="en-US" dirty="0"/>
              <a:t>与</a:t>
            </a:r>
            <a:r>
              <a:rPr lang="zh-CN" altLang="en-US" dirty="0" smtClean="0"/>
              <a:t>学生的地位差别很明显</a:t>
            </a:r>
          </a:p>
          <a:p>
            <a:r>
              <a:rPr lang="zh-CN" altLang="en-US" dirty="0" smtClean="0"/>
              <a:t>界定的学习过程</a:t>
            </a:r>
          </a:p>
          <a:p>
            <a:r>
              <a:rPr lang="zh-CN" altLang="en-US" dirty="0" smtClean="0"/>
              <a:t>得吃苦</a:t>
            </a:r>
            <a:endParaRPr lang="en-US" dirty="0"/>
          </a:p>
        </p:txBody>
      </p:sp>
      <p:pic>
        <p:nvPicPr>
          <p:cNvPr id="4098" name="Picture 2" descr="http://a3.att.hudong.com/04/58/013000002446401231085847201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768" y="1086170"/>
            <a:ext cx="3173731" cy="22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hotocdn.sohu.com/20130430/Img3744718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095" y="2705417"/>
            <a:ext cx="523875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863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中式教法－</a:t>
            </a:r>
            <a:r>
              <a:rPr lang="zh-CN" altLang="en-US" b="1" i="1" dirty="0" smtClean="0"/>
              <a:t>优缺点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8307" y="2984269"/>
            <a:ext cx="4343398" cy="3326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b="1" dirty="0" smtClean="0"/>
              <a:t>优点：</a:t>
            </a:r>
          </a:p>
          <a:p>
            <a:r>
              <a:rPr lang="zh-CN" altLang="en-US" dirty="0" smtClean="0"/>
              <a:t>基础雄厚</a:t>
            </a:r>
          </a:p>
          <a:p>
            <a:r>
              <a:rPr lang="zh-CN" altLang="en-US" dirty="0" smtClean="0"/>
              <a:t>尊敬老师</a:t>
            </a:r>
          </a:p>
          <a:p>
            <a:r>
              <a:rPr lang="zh-CN" altLang="en-US" dirty="0" smtClean="0"/>
              <a:t>学生容易学会</a:t>
            </a:r>
            <a:endParaRPr lang="zh-CN" altLang="en-US" dirty="0"/>
          </a:p>
          <a:p>
            <a:r>
              <a:rPr lang="zh-CN" altLang="en-US" dirty="0" smtClean="0"/>
              <a:t>学会如何面对困难</a:t>
            </a:r>
          </a:p>
          <a:p>
            <a:endParaRPr lang="zh-CN" altLang="en-US" dirty="0"/>
          </a:p>
          <a:p>
            <a:endParaRPr lang="zh-CN" altLang="en-US" dirty="0" smtClean="0"/>
          </a:p>
          <a:p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1691" y="2984269"/>
            <a:ext cx="410094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缺点：</a:t>
            </a:r>
          </a:p>
          <a:p>
            <a:pPr marL="342900" indent="-342900">
              <a:buFont typeface="Arial" charset="0"/>
              <a:buChar char="•"/>
            </a:pPr>
            <a:r>
              <a:rPr lang="zh-CN" altLang="en-US" sz="2400" dirty="0" smtClean="0"/>
              <a:t>学习时间长</a:t>
            </a:r>
            <a:endParaRPr lang="zh-CN" altLang="en-US" sz="2400" dirty="0"/>
          </a:p>
          <a:p>
            <a:pPr marL="342900" indent="-342900">
              <a:buFont typeface="Arial" charset="0"/>
              <a:buChar char="•"/>
            </a:pPr>
            <a:r>
              <a:rPr lang="zh-CN" altLang="en-US" sz="2400" dirty="0" smtClean="0"/>
              <a:t>老师对学生的要求有时候比较严格</a:t>
            </a:r>
            <a:endParaRPr lang="zh-CN" altLang="en-US" sz="2400" dirty="0"/>
          </a:p>
          <a:p>
            <a:pPr marL="342900" indent="-342900">
              <a:buFont typeface="Arial" charset="0"/>
              <a:buChar char="•"/>
            </a:pPr>
            <a:r>
              <a:rPr lang="zh-CN" altLang="en-US" sz="2400" dirty="0" smtClean="0"/>
              <a:t>得吃苦</a:t>
            </a:r>
          </a:p>
          <a:p>
            <a:pPr marL="342900" indent="-342900">
              <a:buFont typeface="Arial" charset="0"/>
              <a:buChar char="•"/>
            </a:pPr>
            <a:endParaRPr lang="zh-CN" altLang="en-US" sz="2400" dirty="0" smtClean="0"/>
          </a:p>
          <a:p>
            <a:pPr marL="342900" indent="-342900">
              <a:buFont typeface="Arial" charset="0"/>
              <a:buChar char="•"/>
            </a:pPr>
            <a:endParaRPr lang="zh-CN" altLang="en-US" sz="2400" dirty="0"/>
          </a:p>
          <a:p>
            <a:pPr marL="342900" indent="-342900">
              <a:buFont typeface="Arial" charset="0"/>
              <a:buChar char="•"/>
            </a:pPr>
            <a:endParaRPr lang="zh-CN" altLang="en-US" sz="2400" dirty="0"/>
          </a:p>
          <a:p>
            <a:endParaRPr lang="zh-CN" altLang="en-US" sz="3000" dirty="0" smtClean="0"/>
          </a:p>
          <a:p>
            <a:endParaRPr lang="zh-CN" altLang="en-US" sz="3000" dirty="0"/>
          </a:p>
          <a:p>
            <a:endParaRPr lang="zh-CN" altLang="en-US" sz="3000" dirty="0" smtClean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37525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99" y="844431"/>
            <a:ext cx="9601196" cy="1303867"/>
          </a:xfrm>
        </p:spPr>
        <p:txBody>
          <a:bodyPr/>
          <a:lstStyle/>
          <a:p>
            <a:r>
              <a:rPr lang="zh-CN" altLang="en-US" dirty="0" smtClean="0"/>
              <a:t>在美国学太极拳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8471" y="2556932"/>
            <a:ext cx="392993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dirty="0" smtClean="0"/>
              <a:t>不按照传统</a:t>
            </a:r>
          </a:p>
          <a:p>
            <a:r>
              <a:rPr lang="zh-CN" altLang="en-US" dirty="0" smtClean="0"/>
              <a:t>以学生为主</a:t>
            </a:r>
          </a:p>
          <a:p>
            <a:r>
              <a:rPr lang="zh-CN" altLang="en-US" dirty="0" smtClean="0"/>
              <a:t>不练基本功</a:t>
            </a:r>
            <a:endParaRPr lang="en-US" altLang="zh-CN" dirty="0" smtClean="0"/>
          </a:p>
          <a:p>
            <a:r>
              <a:rPr lang="zh-CN" altLang="en-US" dirty="0" smtClean="0"/>
              <a:t>“要学什么，就学什么”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en-US" dirty="0" smtClean="0"/>
              <a:t>的态度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http://contentgalaxy.com/ContentInfo/1002/WilliamChenStudent/WilliamChenClassVHSBoxingLight20150220DVD_01_54A_300x2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587" y="3123143"/>
            <a:ext cx="28575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inglewhip.com/1012%201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103" y="2840038"/>
            <a:ext cx="1964387" cy="263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wavehill.org/media/filer_thumbnails/2012/05/24/tai-chi-june-16.jpg__524x349_q85_crop_upsca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722" y="1127536"/>
            <a:ext cx="2571205" cy="171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661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美式教法－</a:t>
            </a:r>
            <a:r>
              <a:rPr lang="zh-CN" altLang="en-US" b="1" i="1" dirty="0" smtClean="0"/>
              <a:t>优缺点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798322" y="2865120"/>
            <a:ext cx="403859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优点：</a:t>
            </a:r>
          </a:p>
          <a:p>
            <a:endParaRPr lang="zh-CN" altLang="en-US" sz="1400" b="1" dirty="0" smtClean="0"/>
          </a:p>
          <a:p>
            <a:pPr marL="342900" indent="-342900">
              <a:buFont typeface="Arial" charset="0"/>
              <a:buChar char="•"/>
            </a:pPr>
            <a:r>
              <a:rPr lang="zh-CN" altLang="en-US" sz="2400" dirty="0" smtClean="0"/>
              <a:t>轻松的气氛 （对学生没有很多要求）</a:t>
            </a:r>
          </a:p>
          <a:p>
            <a:pPr marL="342900" indent="-342900">
              <a:buFont typeface="Arial" charset="0"/>
              <a:buChar char="•"/>
            </a:pPr>
            <a:endParaRPr lang="zh-CN" altLang="en-US" sz="2400" dirty="0" smtClean="0"/>
          </a:p>
          <a:p>
            <a:pPr marL="342900" indent="-342900">
              <a:buFont typeface="Arial" charset="0"/>
              <a:buChar char="•"/>
            </a:pPr>
            <a:r>
              <a:rPr lang="zh-CN" altLang="en-US" sz="2400" dirty="0" smtClean="0"/>
              <a:t>在短期内，可以学到很多有用的功夫</a:t>
            </a:r>
          </a:p>
          <a:p>
            <a:pPr marL="342900" indent="-342900">
              <a:buFont typeface="Arial" charset="0"/>
              <a:buChar char="•"/>
            </a:pPr>
            <a:endParaRPr lang="zh-CN" altLang="en-US" sz="2400" dirty="0" smtClean="0"/>
          </a:p>
          <a:p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37960" y="2880360"/>
            <a:ext cx="4754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缺点：</a:t>
            </a:r>
          </a:p>
          <a:p>
            <a:pPr marL="342900" indent="-342900">
              <a:buFont typeface="Arial" charset="0"/>
              <a:buChar char="•"/>
            </a:pPr>
            <a:r>
              <a:rPr lang="zh-CN" altLang="en-US" sz="2400" dirty="0" smtClean="0"/>
              <a:t>缺少礼仪</a:t>
            </a:r>
          </a:p>
          <a:p>
            <a:pPr marL="342900" indent="-342900">
              <a:buFont typeface="Arial" charset="0"/>
              <a:buChar char="•"/>
            </a:pPr>
            <a:endParaRPr lang="zh-CN" altLang="en-US" sz="2400" dirty="0" smtClean="0"/>
          </a:p>
          <a:p>
            <a:pPr marL="342900" indent="-342900">
              <a:buFont typeface="Arial" charset="0"/>
              <a:buChar char="•"/>
            </a:pPr>
            <a:r>
              <a:rPr lang="zh-CN" altLang="en-US" sz="2400" dirty="0" smtClean="0"/>
              <a:t>基础不扎实／没有界定的学习过程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4490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“发劲” 的故事</a:t>
            </a:r>
            <a:endParaRPr lang="en-US" dirty="0"/>
          </a:p>
        </p:txBody>
      </p:sp>
      <p:pic>
        <p:nvPicPr>
          <p:cNvPr id="3074" name="Picture 2" descr="http://www.cntaijiquan.com/UploadFiles/newcstjq/2009/10/20091029114731838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352" y="2557463"/>
            <a:ext cx="3575296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57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815" y="982132"/>
            <a:ext cx="9601196" cy="1303867"/>
          </a:xfrm>
        </p:spPr>
        <p:txBody>
          <a:bodyPr>
            <a:normAutofit/>
          </a:bodyPr>
          <a:lstStyle/>
          <a:p>
            <a:r>
              <a:rPr lang="zh-CN" altLang="en-US" sz="5000" b="1" dirty="0" smtClean="0"/>
              <a:t>结论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8921" y="2690947"/>
            <a:ext cx="3415936" cy="3318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3000" b="1" dirty="0" smtClean="0"/>
              <a:t>美国教育方式：</a:t>
            </a:r>
          </a:p>
          <a:p>
            <a:pPr marL="0" indent="0">
              <a:buNone/>
            </a:pPr>
            <a:endParaRPr lang="en-US" altLang="zh-CN" sz="1200" b="1" dirty="0" smtClean="0"/>
          </a:p>
          <a:p>
            <a:r>
              <a:rPr lang="zh-CN" altLang="en-US" dirty="0" smtClean="0"/>
              <a:t>重视学生的要求</a:t>
            </a:r>
          </a:p>
          <a:p>
            <a:endParaRPr lang="zh-CN" altLang="en-US" dirty="0" smtClean="0"/>
          </a:p>
          <a:p>
            <a:r>
              <a:rPr lang="zh-CN" altLang="en-US" dirty="0" smtClean="0"/>
              <a:t>尝试营造“趣味性”</a:t>
            </a:r>
          </a:p>
          <a:p>
            <a:endParaRPr lang="zh-CN" altLang="en-US" sz="1500" dirty="0"/>
          </a:p>
          <a:p>
            <a:r>
              <a:rPr lang="zh-CN" altLang="en-US" dirty="0" smtClean="0"/>
              <a:t>鼓励学生依靠自己</a:t>
            </a:r>
            <a:endParaRPr lang="en-US" altLang="zh-CN" dirty="0"/>
          </a:p>
          <a:p>
            <a:endParaRPr lang="zh-CN" altLang="en-US" dirty="0" smtClean="0"/>
          </a:p>
          <a:p>
            <a:pPr marL="0" indent="0">
              <a:buNone/>
            </a:pPr>
            <a:endParaRPr lang="zh-CN" altLang="en-US" dirty="0" smtClean="0"/>
          </a:p>
          <a:p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592389" y="2690947"/>
            <a:ext cx="420624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 smtClean="0"/>
              <a:t>中国教育方式：</a:t>
            </a:r>
            <a:endParaRPr lang="en-US" altLang="zh-CN" sz="1200" b="1" dirty="0" smtClean="0"/>
          </a:p>
          <a:p>
            <a:endParaRPr lang="zh-CN" alt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 smtClean="0"/>
              <a:t>尊师重道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 smtClean="0"/>
              <a:t>有界定的学习过程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 smtClean="0"/>
              <a:t>“持之以恒” 的学习有成果</a:t>
            </a:r>
          </a:p>
          <a:p>
            <a:endParaRPr lang="zh-CN" altLang="en-US" sz="2400" dirty="0" smtClean="0"/>
          </a:p>
          <a:p>
            <a:endParaRPr lang="en-US" altLang="zh-CN" sz="2400" dirty="0" smtClean="0"/>
          </a:p>
          <a:p>
            <a:endParaRPr lang="en-US" sz="2400" dirty="0" smtClean="0"/>
          </a:p>
          <a:p>
            <a:endParaRPr lang="en-US" sz="3000" b="1" dirty="0" smtClean="0"/>
          </a:p>
          <a:p>
            <a:endParaRPr lang="en-US" sz="3000" b="1" dirty="0"/>
          </a:p>
          <a:p>
            <a:endParaRPr lang="en-US" sz="3000" b="1" dirty="0" smtClean="0"/>
          </a:p>
          <a:p>
            <a:endParaRPr lang="en-US" sz="3000" b="1" dirty="0"/>
          </a:p>
          <a:p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492519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731</TotalTime>
  <Words>167</Words>
  <Application>Microsoft Macintosh PowerPoint</Application>
  <PresentationFormat>Custom</PresentationFormat>
  <Paragraphs>82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Organic</vt:lpstr>
      <vt:lpstr>由太极拳分析中美教育</vt:lpstr>
      <vt:lpstr>PowerPoint Presentation</vt:lpstr>
      <vt:lpstr>太极拳</vt:lpstr>
      <vt:lpstr>在中国学太极拳</vt:lpstr>
      <vt:lpstr>中式教法－优缺点</vt:lpstr>
      <vt:lpstr>在美国学太极拳</vt:lpstr>
      <vt:lpstr>美式教法－优缺点</vt:lpstr>
      <vt:lpstr>“发劲” 的故事</vt:lpstr>
      <vt:lpstr>结论</vt:lpstr>
      <vt:lpstr>谢谢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由太极拳</dc:title>
  <dc:creator>Daniel Frohman</dc:creator>
  <cp:lastModifiedBy>Ying</cp:lastModifiedBy>
  <cp:revision>31</cp:revision>
  <dcterms:created xsi:type="dcterms:W3CDTF">2015-12-07T23:27:59Z</dcterms:created>
  <dcterms:modified xsi:type="dcterms:W3CDTF">2015-12-10T18:32:43Z</dcterms:modified>
</cp:coreProperties>
</file>