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97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9A899-EBCE-CB4C-B93E-831BC5D19AC1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EFA28-B86E-954E-B64C-53ED930BB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7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很多人有听说过“流动人口”这个社会现象，但有可能对现象的定义没有完全的了解。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FA28-B86E-954E-B64C-53ED930BBA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帮助维持秩序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FA28-B86E-954E-B64C-53ED930BBA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1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7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1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0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6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9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1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7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260C-7969-C148-97F4-AFD13E489E94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07C0-FF7B-9945-B896-252960AF3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1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7910"/>
            <a:ext cx="7772400" cy="1852667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中国流动人口与户籍制度的互相影响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9131"/>
            <a:ext cx="6400800" cy="778309"/>
          </a:xfrm>
        </p:spPr>
        <p:txBody>
          <a:bodyPr>
            <a:normAutofit/>
          </a:bodyPr>
          <a:lstStyle/>
          <a:p>
            <a:r>
              <a:rPr lang="zh-CN" altLang="en-US" dirty="0"/>
              <a:t>袁桦</a:t>
            </a:r>
            <a:r>
              <a:rPr lang="zh-CN" altLang="en-US" dirty="0" smtClean="0"/>
              <a:t>江，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8</a:t>
            </a:r>
            <a:r>
              <a:rPr lang="zh-CN" altLang="en-US" dirty="0" smtClean="0"/>
              <a:t>日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5" y="1848173"/>
            <a:ext cx="5056885" cy="36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4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流动人口面临的问题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就业</a:t>
            </a:r>
            <a:endParaRPr lang="en-US" altLang="zh-CN" dirty="0" smtClean="0"/>
          </a:p>
          <a:p>
            <a:r>
              <a:rPr lang="zh-CN" altLang="en-US" dirty="0" smtClean="0"/>
              <a:t>住房</a:t>
            </a:r>
            <a:endParaRPr lang="en-US" altLang="zh-CN" dirty="0" smtClean="0"/>
          </a:p>
          <a:p>
            <a:r>
              <a:rPr lang="zh-CN" altLang="en-US" dirty="0" smtClean="0"/>
              <a:t>文化差别</a:t>
            </a:r>
            <a:endParaRPr lang="en-US" altLang="zh-CN" dirty="0" smtClean="0"/>
          </a:p>
          <a:p>
            <a:endParaRPr lang="en-US" dirty="0"/>
          </a:p>
          <a:p>
            <a:r>
              <a:rPr lang="zh-CN" altLang="en-US" dirty="0" smtClean="0"/>
              <a:t>劳工剥削</a:t>
            </a:r>
            <a:endParaRPr lang="en-US" altLang="zh-CN" dirty="0" smtClean="0"/>
          </a:p>
          <a:p>
            <a:r>
              <a:rPr lang="zh-CN" altLang="en-US" dirty="0" smtClean="0"/>
              <a:t>歧视与排外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055" y="1736746"/>
            <a:ext cx="5311191" cy="33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5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户籍制度与流动人口互相影响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460" b="12460"/>
          <a:stretch>
            <a:fillRect/>
          </a:stretch>
        </p:blipFill>
        <p:spPr>
          <a:xfrm>
            <a:off x="2058352" y="2141329"/>
            <a:ext cx="5511800" cy="3031278"/>
          </a:xfrm>
        </p:spPr>
      </p:pic>
    </p:spTree>
    <p:extLst>
      <p:ext uri="{BB962C8B-B14F-4D97-AF65-F5344CB8AC3E}">
        <p14:creationId xmlns:p14="http://schemas.microsoft.com/office/powerpoint/2010/main" val="413413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流动人口的定义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段陈荣和孙玉晶：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流动人口与普通迁移人口的差别</a:t>
            </a:r>
            <a:endParaRPr lang="en-US" altLang="zh-CN" dirty="0"/>
          </a:p>
          <a:p>
            <a:pPr lvl="1"/>
            <a:r>
              <a:rPr lang="zh-CN" altLang="zh-CN" dirty="0" smtClean="0"/>
              <a:t>“</a:t>
            </a:r>
            <a:r>
              <a:rPr lang="zh-CN" altLang="en-US" dirty="0" smtClean="0"/>
              <a:t>时间足够长”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“空间足够远”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444" y="2910812"/>
            <a:ext cx="4473222" cy="297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1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流动人口特征（一）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2013: </a:t>
            </a:r>
            <a:r>
              <a:rPr lang="zh-CN" altLang="en-US" dirty="0" smtClean="0"/>
              <a:t>总量</a:t>
            </a:r>
            <a:r>
              <a:rPr lang="en-US" altLang="zh-CN" dirty="0" smtClean="0"/>
              <a:t>2.45</a:t>
            </a:r>
            <a:r>
              <a:rPr lang="zh-CN" altLang="en-US" dirty="0" smtClean="0"/>
              <a:t>亿，</a:t>
            </a:r>
            <a:r>
              <a:rPr lang="zh-CN" altLang="en-US" sz="3200" dirty="0" smtClean="0"/>
              <a:t>超过全国的六分之一</a:t>
            </a:r>
            <a:endParaRPr lang="en-US" altLang="zh-CN" sz="3200" dirty="0" smtClean="0"/>
          </a:p>
          <a:p>
            <a:pPr marL="914400" lvl="2" indent="0">
              <a:buNone/>
            </a:pPr>
            <a:endParaRPr lang="en-US" altLang="zh-CN" sz="3200" dirty="0"/>
          </a:p>
          <a:p>
            <a:pPr marL="914400" lvl="2" indent="0">
              <a:buNone/>
            </a:pPr>
            <a:endParaRPr lang="en-US" altLang="zh-CN" sz="3200" dirty="0" smtClean="0"/>
          </a:p>
          <a:p>
            <a:pPr marL="914400" lvl="2" indent="0">
              <a:buNone/>
            </a:pPr>
            <a:endParaRPr lang="en-US" altLang="zh-CN" sz="3200" dirty="0"/>
          </a:p>
          <a:p>
            <a:pPr marL="914400" lvl="2" indent="0">
              <a:buNone/>
            </a:pPr>
            <a:endParaRPr lang="en-US" altLang="zh-CN" sz="3200" dirty="0" smtClean="0"/>
          </a:p>
          <a:p>
            <a:pPr marL="914400" lvl="2" indent="0" algn="r">
              <a:buNone/>
            </a:pPr>
            <a:r>
              <a:rPr lang="en-US" altLang="zh-CN" sz="1700" dirty="0" smtClean="0"/>
              <a:t>	</a:t>
            </a:r>
          </a:p>
          <a:p>
            <a:pPr marL="914400" lvl="2" indent="0" algn="r">
              <a:buNone/>
            </a:pPr>
            <a:endParaRPr lang="en-US" altLang="zh-CN" sz="1700" dirty="0"/>
          </a:p>
          <a:p>
            <a:pPr marL="914400" lvl="2" indent="0" algn="r">
              <a:buNone/>
            </a:pPr>
            <a:r>
              <a:rPr lang="zh-CN" altLang="en-US" sz="1700" dirty="0" smtClean="0"/>
              <a:t>中国卫生计生秀，</a:t>
            </a:r>
            <a:r>
              <a:rPr lang="en-US" altLang="zh-CN" sz="1700" dirty="0" smtClean="0"/>
              <a:t>《</a:t>
            </a:r>
            <a:r>
              <a:rPr lang="zh-CN" altLang="en-US" sz="1700" dirty="0" smtClean="0"/>
              <a:t>中国流动人口发展报道</a:t>
            </a:r>
            <a:r>
              <a:rPr lang="en-US" altLang="zh-CN" sz="1700" dirty="0" smtClean="0"/>
              <a:t>》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167" y="2325141"/>
            <a:ext cx="4473222" cy="295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97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流动人口特征（二）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男性</a:t>
            </a:r>
            <a:r>
              <a:rPr lang="en-US" altLang="zh-CN" dirty="0" smtClean="0"/>
              <a:t> </a:t>
            </a:r>
            <a:r>
              <a:rPr lang="zh-CN" altLang="en-US" dirty="0" smtClean="0"/>
              <a:t>＝</a:t>
            </a:r>
            <a:r>
              <a:rPr lang="en-US" altLang="zh-CN" dirty="0" smtClean="0"/>
              <a:t> 58.8%</a:t>
            </a:r>
          </a:p>
          <a:p>
            <a:r>
              <a:rPr lang="zh-CN" altLang="en-US" dirty="0" smtClean="0"/>
              <a:t>女性</a:t>
            </a:r>
            <a:r>
              <a:rPr lang="en-US" altLang="zh-CN" dirty="0" smtClean="0"/>
              <a:t> </a:t>
            </a:r>
            <a:r>
              <a:rPr lang="zh-CN" altLang="en-US" dirty="0" smtClean="0"/>
              <a:t>＝</a:t>
            </a:r>
            <a:r>
              <a:rPr lang="en-US" altLang="zh-CN" dirty="0" smtClean="0"/>
              <a:t> 41.2%</a:t>
            </a:r>
          </a:p>
          <a:p>
            <a:r>
              <a:rPr lang="zh-CN" altLang="en-US" dirty="0" smtClean="0"/>
              <a:t>出生于</a:t>
            </a:r>
            <a:r>
              <a:rPr lang="en-US" altLang="zh-CN" dirty="0" smtClean="0"/>
              <a:t>80</a:t>
            </a:r>
            <a:r>
              <a:rPr lang="zh-CN" altLang="en-US" dirty="0" smtClean="0"/>
              <a:t>年代的人</a:t>
            </a:r>
            <a:r>
              <a:rPr lang="en-US" altLang="zh-CN" dirty="0" smtClean="0"/>
              <a:t> </a:t>
            </a:r>
            <a:r>
              <a:rPr lang="zh-CN" altLang="en-US" dirty="0" smtClean="0"/>
              <a:t>＝</a:t>
            </a:r>
            <a:r>
              <a:rPr lang="en-US" altLang="zh-CN" dirty="0" smtClean="0"/>
              <a:t> 66.6%</a:t>
            </a:r>
          </a:p>
          <a:p>
            <a:pPr marL="0" indent="0" algn="r">
              <a:buNone/>
            </a:pPr>
            <a:r>
              <a:rPr lang="en-US" altLang="zh-CN" sz="1700" dirty="0" smtClean="0"/>
              <a:t>2013</a:t>
            </a:r>
            <a:r>
              <a:rPr lang="zh-CN" altLang="en-US" sz="1700" dirty="0" smtClean="0"/>
              <a:t>年，南开大学，流动人口管理与服务对策研究</a:t>
            </a:r>
            <a:r>
              <a:rPr lang="en-US" sz="1700" dirty="0" smtClean="0"/>
              <a:t>	</a:t>
            </a:r>
            <a:r>
              <a:rPr lang="en-US" dirty="0" smtClean="0"/>
              <a:t>			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zh-CN" altLang="en-US" dirty="0" smtClean="0"/>
              <a:t>随着父母流动的子女</a:t>
            </a:r>
            <a:r>
              <a:rPr lang="en-US" altLang="zh-CN" dirty="0" smtClean="0"/>
              <a:t> </a:t>
            </a:r>
            <a:r>
              <a:rPr lang="zh-CN" altLang="en-US" dirty="0" smtClean="0"/>
              <a:t>＝</a:t>
            </a:r>
            <a:r>
              <a:rPr lang="en-US" altLang="zh-CN" dirty="0" smtClean="0"/>
              <a:t> 62.5%</a:t>
            </a:r>
          </a:p>
          <a:p>
            <a:r>
              <a:rPr lang="zh-CN" altLang="en-US" dirty="0" smtClean="0"/>
              <a:t>流动人口的怀孕妇女＝</a:t>
            </a:r>
            <a:r>
              <a:rPr lang="en-US" altLang="zh-CN" dirty="0" smtClean="0"/>
              <a:t> 59.1%</a:t>
            </a:r>
          </a:p>
          <a:p>
            <a:endParaRPr lang="en-US" dirty="0" smtClean="0"/>
          </a:p>
          <a:p>
            <a:pPr marL="0" lvl="2" indent="0" algn="r">
              <a:buNone/>
            </a:pPr>
            <a:r>
              <a:rPr lang="en-US" altLang="zh-CN" sz="1700" dirty="0" smtClean="0"/>
              <a:t>2013</a:t>
            </a:r>
            <a:r>
              <a:rPr lang="zh-CN" altLang="en-US" sz="1700" dirty="0" smtClean="0"/>
              <a:t>年，中国卫生计生秀，</a:t>
            </a:r>
            <a:r>
              <a:rPr lang="en-US" altLang="zh-CN" sz="1700" dirty="0" smtClean="0"/>
              <a:t>《</a:t>
            </a:r>
            <a:r>
              <a:rPr lang="zh-CN" altLang="en-US" sz="1700" dirty="0" smtClean="0"/>
              <a:t>中国流动人口发展报道</a:t>
            </a:r>
            <a:r>
              <a:rPr lang="en-US" altLang="zh-CN" sz="1700" dirty="0" smtClean="0"/>
              <a:t>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流动人口特征</a:t>
            </a:r>
            <a:r>
              <a:rPr lang="zh-CN" altLang="zh-CN" dirty="0" smtClean="0"/>
              <a:t>（</a:t>
            </a:r>
            <a:r>
              <a:rPr lang="zh-CN" altLang="en-US" dirty="0" smtClean="0"/>
              <a:t>三）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全国在职工平均月收入</a:t>
            </a:r>
            <a:r>
              <a:rPr lang="en-US" altLang="zh-CN" dirty="0" smtClean="0"/>
              <a:t> </a:t>
            </a:r>
            <a:r>
              <a:rPr lang="zh-CN" altLang="en-US" dirty="0" smtClean="0"/>
              <a:t>＝</a:t>
            </a:r>
            <a:r>
              <a:rPr lang="en-US" altLang="zh-CN" dirty="0" smtClean="0"/>
              <a:t> </a:t>
            </a:r>
          </a:p>
          <a:p>
            <a:pPr marL="2286000" lvl="5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				</a:t>
            </a:r>
          </a:p>
          <a:p>
            <a:pPr marL="2286000" lvl="5" indent="0">
              <a:buNone/>
            </a:pPr>
            <a:r>
              <a:rPr lang="en-US" altLang="zh-CN" dirty="0" smtClean="0"/>
              <a:t>						</a:t>
            </a:r>
            <a:r>
              <a:rPr lang="en-US" altLang="zh-CN" sz="3200" dirty="0" smtClean="0"/>
              <a:t>4364.90</a:t>
            </a:r>
            <a:r>
              <a:rPr lang="zh-CN" altLang="en-US" sz="3200" dirty="0" smtClean="0"/>
              <a:t>元</a:t>
            </a:r>
            <a:endParaRPr lang="en-US" altLang="zh-CN" sz="3200" dirty="0"/>
          </a:p>
          <a:p>
            <a:pPr marL="2286000" lvl="5" indent="0">
              <a:buNone/>
            </a:pPr>
            <a:endParaRPr lang="en-US" altLang="zh-CN" dirty="0" smtClean="0"/>
          </a:p>
          <a:p>
            <a:pPr marL="2286000" lvl="5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流动人口正规就业者平均月收入</a:t>
            </a:r>
            <a:r>
              <a:rPr lang="en-US" altLang="zh-CN" dirty="0" smtClean="0"/>
              <a:t> </a:t>
            </a:r>
            <a:r>
              <a:rPr lang="zh-CN" altLang="en-US" dirty="0" smtClean="0"/>
              <a:t>＝</a:t>
            </a:r>
            <a:r>
              <a:rPr lang="en-US" altLang="zh-CN" dirty="0" smtClean="0"/>
              <a:t> </a:t>
            </a:r>
          </a:p>
          <a:p>
            <a:pPr marL="914400" lvl="2" indent="0">
              <a:buNone/>
            </a:pPr>
            <a:r>
              <a:rPr lang="en-US" dirty="0" smtClean="0"/>
              <a:t>		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							</a:t>
            </a:r>
            <a:r>
              <a:rPr lang="en-US" altLang="zh-CN" sz="3200" dirty="0" smtClean="0"/>
              <a:t>3303.49</a:t>
            </a:r>
            <a:r>
              <a:rPr lang="zh-CN" altLang="en-US" sz="3200" dirty="0" smtClean="0"/>
              <a:t>元</a:t>
            </a:r>
            <a:endParaRPr lang="en-US" altLang="zh-CN" sz="3200" dirty="0" smtClean="0"/>
          </a:p>
          <a:p>
            <a:pPr marL="914400" lvl="2" indent="0">
              <a:buNone/>
            </a:pPr>
            <a:endParaRPr lang="en-US" altLang="zh-CN" sz="3200" dirty="0" smtClean="0"/>
          </a:p>
          <a:p>
            <a:pPr marL="914400" lvl="2" indent="0" algn="r">
              <a:buNone/>
            </a:pPr>
            <a:r>
              <a:rPr lang="en-US" altLang="zh-CN" sz="1600" dirty="0" smtClean="0"/>
              <a:t>2013</a:t>
            </a:r>
            <a:r>
              <a:rPr lang="zh-CN" altLang="en-US" sz="1600" dirty="0" smtClean="0"/>
              <a:t>年，</a:t>
            </a:r>
            <a:r>
              <a:rPr lang="en-US" altLang="zh-CN" sz="1600" dirty="0" smtClean="0"/>
              <a:t>《</a:t>
            </a:r>
            <a:r>
              <a:rPr lang="zh-CN" altLang="en-US" sz="1600" dirty="0" smtClean="0"/>
              <a:t>关信平：中国流动人口问题的实质相关政策分析</a:t>
            </a:r>
            <a:r>
              <a:rPr lang="en-US" altLang="zh-CN" sz="1600" dirty="0" smtClean="0"/>
              <a:t>》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93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02381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中国的户籍制度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172406"/>
            <a:ext cx="57150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65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中国户籍制度的作用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zh-CN" altLang="en-US" sz="2800" dirty="0" smtClean="0"/>
              <a:t>控制人口迁移运动</a:t>
            </a:r>
            <a:endParaRPr lang="en-US" altLang="zh-CN" sz="2800" dirty="0" smtClean="0"/>
          </a:p>
          <a:p>
            <a:r>
              <a:rPr lang="zh-CN" altLang="en-US" sz="2800" dirty="0" smtClean="0"/>
              <a:t>分配资源</a:t>
            </a:r>
            <a:r>
              <a:rPr lang="en-US" altLang="zh-CN" sz="2800" dirty="0" smtClean="0"/>
              <a:t>			</a:t>
            </a:r>
          </a:p>
          <a:p>
            <a:r>
              <a:rPr lang="zh-CN" altLang="en-US" sz="2800" dirty="0" smtClean="0"/>
              <a:t>加快工业化和现代化</a:t>
            </a:r>
            <a:endParaRPr lang="en-US" altLang="zh-CN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541" y="3064060"/>
            <a:ext cx="5204108" cy="346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52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城市户口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农村户口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45" y="2514112"/>
            <a:ext cx="4991100" cy="339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728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80</a:t>
            </a:r>
            <a:r>
              <a:rPr lang="zh-CN" altLang="en-US" dirty="0" smtClean="0"/>
              <a:t>年代以后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暂住证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蓝印户口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6" y="3243296"/>
            <a:ext cx="4007556" cy="2665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889" y="1600200"/>
            <a:ext cx="30480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06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298</Words>
  <Application>Microsoft Office PowerPoint</Application>
  <PresentationFormat>On-screen Show (4:3)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宋体</vt:lpstr>
      <vt:lpstr>Arial</vt:lpstr>
      <vt:lpstr>Calibri</vt:lpstr>
      <vt:lpstr>Office Theme</vt:lpstr>
      <vt:lpstr>中国流动人口与户籍制度的互相影响 </vt:lpstr>
      <vt:lpstr>流动人口的定义</vt:lpstr>
      <vt:lpstr>流动人口特征（一）</vt:lpstr>
      <vt:lpstr>流动人口特征（二）</vt:lpstr>
      <vt:lpstr>流动人口特征（三）</vt:lpstr>
      <vt:lpstr>中国的户籍制度</vt:lpstr>
      <vt:lpstr>中国户籍制度的作用</vt:lpstr>
      <vt:lpstr>PowerPoint Presentation</vt:lpstr>
      <vt:lpstr>80年代以后</vt:lpstr>
      <vt:lpstr>流动人口面临的问题</vt:lpstr>
      <vt:lpstr>户籍制度与流动人口互相影响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中国流动人口与户籍制度的互相影响</dc:title>
  <dc:creator>Cecily Kemp</dc:creator>
  <cp:lastModifiedBy>Poppe, Stephanie Nicole</cp:lastModifiedBy>
  <cp:revision>31</cp:revision>
  <dcterms:created xsi:type="dcterms:W3CDTF">2015-12-06T18:39:15Z</dcterms:created>
  <dcterms:modified xsi:type="dcterms:W3CDTF">2015-12-14T19:06:49Z</dcterms:modified>
</cp:coreProperties>
</file>