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handoutMasterIdLst>
    <p:handoutMasterId r:id="rId9"/>
  </p:handoutMasterIdLst>
  <p:sldIdLst>
    <p:sldId id="256" r:id="rId2"/>
    <p:sldId id="258" r:id="rId3"/>
    <p:sldId id="259" r:id="rId4"/>
    <p:sldId id="260" r:id="rId5"/>
    <p:sldId id="261"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1"/>
    <p:restoredTop sz="87346"/>
  </p:normalViewPr>
  <p:slideViewPr>
    <p:cSldViewPr snapToGrid="0" snapToObjects="1">
      <p:cViewPr varScale="1">
        <p:scale>
          <a:sx n="80" d="100"/>
          <a:sy n="80" d="100"/>
        </p:scale>
        <p:origin x="-624"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handoutMaster" Target="handoutMasters/handoutMaster1.xml"/><Relationship Id="rId10"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B9D11B-2BA5-9D42-AC39-BFD2BACC3DEA}" type="datetimeFigureOut">
              <a:rPr lang="en-US" smtClean="0"/>
              <a:t>12/9/15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11493-A981-7140-B0E0-806DA475868B}" type="slidenum">
              <a:rPr lang="en-US" smtClean="0"/>
              <a:t>‹#›</a:t>
            </a:fld>
            <a:endParaRPr lang="en-US"/>
          </a:p>
        </p:txBody>
      </p:sp>
    </p:spTree>
    <p:extLst>
      <p:ext uri="{BB962C8B-B14F-4D97-AF65-F5344CB8AC3E}">
        <p14:creationId xmlns:p14="http://schemas.microsoft.com/office/powerpoint/2010/main" val="2021163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CB718-872D-0546-95EC-6AA014486D6D}" type="datetimeFigureOut">
              <a:rPr lang="en-US" smtClean="0"/>
              <a:t>12/9/15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3E3B4-01EC-4645-A412-7BFDF170D0E6}" type="slidenum">
              <a:rPr lang="en-US" smtClean="0"/>
              <a:t>‹#›</a:t>
            </a:fld>
            <a:endParaRPr lang="en-US"/>
          </a:p>
        </p:txBody>
      </p:sp>
    </p:spTree>
    <p:extLst>
      <p:ext uri="{BB962C8B-B14F-4D97-AF65-F5344CB8AC3E}">
        <p14:creationId xmlns:p14="http://schemas.microsoft.com/office/powerpoint/2010/main" val="229084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solidFill>
                  <a:schemeClr val="bg1"/>
                </a:solidFill>
              </a:rPr>
              <a:t>在中国的经济发展的影响下，中国人的奢侈品消费量大量增加。本文通过网络资源在中国的奢侈品市场和品牌经营上进行研究与探讨。讨论了中国人的奢侈品消费动机，提出应发展中国本土品牌的几项要点以供应中国对奢侈品品牌的需求。</a:t>
            </a:r>
            <a:endParaRPr lang="en-US" dirty="0" smtClean="0">
              <a:solidFill>
                <a:schemeClr val="bg1"/>
              </a:solidFill>
            </a:endParaRPr>
          </a:p>
          <a:p>
            <a:endParaRPr lang="zh-CN" altLang="en-US" dirty="0" smtClean="0">
              <a:solidFill>
                <a:schemeClr val="bg1"/>
              </a:solidFill>
            </a:endParaRPr>
          </a:p>
          <a:p>
            <a:r>
              <a:rPr lang="zh-CN" altLang="en-US" dirty="0" smtClean="0">
                <a:solidFill>
                  <a:schemeClr val="bg1"/>
                </a:solidFill>
              </a:rPr>
              <a:t>中国缺乏本土的奢侈品品牌</a:t>
            </a:r>
          </a:p>
          <a:p>
            <a:r>
              <a:rPr lang="zh-CN" altLang="en-US" dirty="0" smtClean="0">
                <a:solidFill>
                  <a:schemeClr val="bg1"/>
                </a:solidFill>
              </a:rPr>
              <a:t>生产假冒的产品是很多国家正常发展过程，但是它不能成为长期发展目标。因此，中国若想要达到一定的竞争优势，创新是建立正统本土奢侈品牌的第一步。所以本文将探讨如何建立中国本土的奢侈品牌的方式。</a:t>
            </a:r>
            <a:endParaRPr lang="en-US" dirty="0" smtClean="0">
              <a:solidFill>
                <a:schemeClr val="bg1"/>
              </a:solidFill>
            </a:endParaRPr>
          </a:p>
          <a:p>
            <a:r>
              <a:rPr lang="zh-CN" altLang="en-US" dirty="0" smtClean="0">
                <a:solidFill>
                  <a:schemeClr val="bg1"/>
                </a:solidFill>
              </a:rPr>
              <a:t>字典把奢侈品定义为非必要之物品和代表高档生活的商品</a:t>
            </a:r>
            <a:r>
              <a:rPr lang="en-US" dirty="0" smtClean="0">
                <a:solidFill>
                  <a:schemeClr val="bg1"/>
                </a:solidFill>
                <a:effectLst/>
              </a:rPr>
              <a:t> </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5C3E3B4-01EC-4645-A412-7BFDF170D0E6}" type="slidenum">
              <a:rPr lang="en-US" smtClean="0"/>
              <a:t>2</a:t>
            </a:fld>
            <a:endParaRPr lang="en-US"/>
          </a:p>
        </p:txBody>
      </p:sp>
    </p:spTree>
    <p:extLst>
      <p:ext uri="{BB962C8B-B14F-4D97-AF65-F5344CB8AC3E}">
        <p14:creationId xmlns:p14="http://schemas.microsoft.com/office/powerpoint/2010/main" val="141625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3E3B4-01EC-4645-A412-7BFDF170D0E6}" type="slidenum">
              <a:rPr lang="en-US" smtClean="0"/>
              <a:t>3</a:t>
            </a:fld>
            <a:endParaRPr lang="en-US"/>
          </a:p>
        </p:txBody>
      </p:sp>
    </p:spTree>
    <p:extLst>
      <p:ext uri="{BB962C8B-B14F-4D97-AF65-F5344CB8AC3E}">
        <p14:creationId xmlns:p14="http://schemas.microsoft.com/office/powerpoint/2010/main" val="1927067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3E3B4-01EC-4645-A412-7BFDF170D0E6}" type="slidenum">
              <a:rPr lang="en-US" smtClean="0"/>
              <a:t>4</a:t>
            </a:fld>
            <a:endParaRPr lang="en-US"/>
          </a:p>
        </p:txBody>
      </p:sp>
    </p:spTree>
    <p:extLst>
      <p:ext uri="{BB962C8B-B14F-4D97-AF65-F5344CB8AC3E}">
        <p14:creationId xmlns:p14="http://schemas.microsoft.com/office/powerpoint/2010/main" val="868692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5" indent="0" algn="ctr">
              <a:buNone/>
              <a:defRPr sz="2000"/>
            </a:lvl2pPr>
            <a:lvl3pPr marL="914388" indent="0" algn="ctr">
              <a:buNone/>
              <a:defRPr sz="1800"/>
            </a:lvl3pPr>
            <a:lvl4pPr marL="1371583" indent="0" algn="ctr">
              <a:buNone/>
              <a:defRPr sz="1600"/>
            </a:lvl4pPr>
            <a:lvl5pPr marL="1828777" indent="0" algn="ctr">
              <a:buNone/>
              <a:defRPr sz="1600"/>
            </a:lvl5pPr>
            <a:lvl6pPr marL="2285971" indent="0" algn="ctr">
              <a:buNone/>
              <a:defRPr sz="1600"/>
            </a:lvl6pPr>
            <a:lvl7pPr marL="2743165" indent="0" algn="ctr">
              <a:buNone/>
              <a:defRPr sz="1600"/>
            </a:lvl7pPr>
            <a:lvl8pPr marL="3200360" indent="0" algn="ctr">
              <a:buNone/>
              <a:defRPr sz="1600"/>
            </a:lvl8pPr>
            <a:lvl9pPr marL="3657555"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B90C9D-EF23-4FD8-BDA7-E3BE48332636}" type="datetime1">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15AA2-6D9B-464F-8790-263E40F306BB}" type="slidenum">
              <a:rPr lang="en-US" smtClean="0"/>
              <a:t>‹#›</a:t>
            </a:fld>
            <a:endParaRPr lang="en-US"/>
          </a:p>
        </p:txBody>
      </p:sp>
    </p:spTree>
    <p:extLst>
      <p:ext uri="{BB962C8B-B14F-4D97-AF65-F5344CB8AC3E}">
        <p14:creationId xmlns:p14="http://schemas.microsoft.com/office/powerpoint/2010/main" val="166727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381079DB-B3B9-4D32-9948-C772780CBF29}" type="datetime1">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15AA2-6D9B-464F-8790-263E40F306BB}" type="slidenum">
              <a:rPr lang="en-US" smtClean="0"/>
              <a:t>‹#›</a:t>
            </a:fld>
            <a:endParaRPr lang="en-US"/>
          </a:p>
        </p:txBody>
      </p:sp>
    </p:spTree>
    <p:extLst>
      <p:ext uri="{BB962C8B-B14F-4D97-AF65-F5344CB8AC3E}">
        <p14:creationId xmlns:p14="http://schemas.microsoft.com/office/powerpoint/2010/main" val="488343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6C92A212-15CB-4563-AB7F-E4E861212749}" type="datetime1">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15AA2-6D9B-464F-8790-263E40F306BB}" type="slidenum">
              <a:rPr lang="en-US" smtClean="0"/>
              <a:t>‹#›</a:t>
            </a:fld>
            <a:endParaRPr lang="en-US"/>
          </a:p>
        </p:txBody>
      </p:sp>
    </p:spTree>
    <p:extLst>
      <p:ext uri="{BB962C8B-B14F-4D97-AF65-F5344CB8AC3E}">
        <p14:creationId xmlns:p14="http://schemas.microsoft.com/office/powerpoint/2010/main" val="2050458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960B03FA-8E0E-4ACC-896B-6B3D1C997929}" type="datetime1">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15AA2-6D9B-464F-8790-263E40F306BB}" type="slidenum">
              <a:rPr lang="en-US" smtClean="0"/>
              <a:t>‹#›</a:t>
            </a:fld>
            <a:endParaRPr lang="en-US"/>
          </a:p>
        </p:txBody>
      </p:sp>
    </p:spTree>
    <p:extLst>
      <p:ext uri="{BB962C8B-B14F-4D97-AF65-F5344CB8AC3E}">
        <p14:creationId xmlns:p14="http://schemas.microsoft.com/office/powerpoint/2010/main" val="97511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altLang="zh-CN" smtClean="0"/>
              <a:t>Click to edit Master title style</a:t>
            </a:r>
            <a:endParaRPr lang="en-US"/>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195" indent="0">
              <a:buNone/>
              <a:defRPr sz="2000">
                <a:solidFill>
                  <a:schemeClr val="tx1">
                    <a:tint val="75000"/>
                  </a:schemeClr>
                </a:solidFill>
              </a:defRPr>
            </a:lvl2pPr>
            <a:lvl3pPr marL="914388" indent="0">
              <a:buNone/>
              <a:defRPr sz="1800">
                <a:solidFill>
                  <a:schemeClr val="tx1">
                    <a:tint val="75000"/>
                  </a:schemeClr>
                </a:solidFill>
              </a:defRPr>
            </a:lvl3pPr>
            <a:lvl4pPr marL="1371583" indent="0">
              <a:buNone/>
              <a:defRPr sz="1600">
                <a:solidFill>
                  <a:schemeClr val="tx1">
                    <a:tint val="75000"/>
                  </a:schemeClr>
                </a:solidFill>
              </a:defRPr>
            </a:lvl4pPr>
            <a:lvl5pPr marL="1828777" indent="0">
              <a:buNone/>
              <a:defRPr sz="1600">
                <a:solidFill>
                  <a:schemeClr val="tx1">
                    <a:tint val="75000"/>
                  </a:schemeClr>
                </a:solidFill>
              </a:defRPr>
            </a:lvl5pPr>
            <a:lvl6pPr marL="2285971" indent="0">
              <a:buNone/>
              <a:defRPr sz="1600">
                <a:solidFill>
                  <a:schemeClr val="tx1">
                    <a:tint val="75000"/>
                  </a:schemeClr>
                </a:solidFill>
              </a:defRPr>
            </a:lvl6pPr>
            <a:lvl7pPr marL="2743165" indent="0">
              <a:buNone/>
              <a:defRPr sz="1600">
                <a:solidFill>
                  <a:schemeClr val="tx1">
                    <a:tint val="75000"/>
                  </a:schemeClr>
                </a:solidFill>
              </a:defRPr>
            </a:lvl7pPr>
            <a:lvl8pPr marL="3200360" indent="0">
              <a:buNone/>
              <a:defRPr sz="1600">
                <a:solidFill>
                  <a:schemeClr val="tx1">
                    <a:tint val="75000"/>
                  </a:schemeClr>
                </a:solidFill>
              </a:defRPr>
            </a:lvl8pPr>
            <a:lvl9pPr marL="3657555" indent="0">
              <a:buNone/>
              <a:defRPr sz="16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697CEBC1-A99C-428C-A0C6-97BA61C389E5}" type="datetime1">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15AA2-6D9B-464F-8790-263E40F306BB}" type="slidenum">
              <a:rPr lang="en-US" smtClean="0"/>
              <a:t>‹#›</a:t>
            </a:fld>
            <a:endParaRPr lang="en-US"/>
          </a:p>
        </p:txBody>
      </p:sp>
    </p:spTree>
    <p:extLst>
      <p:ext uri="{BB962C8B-B14F-4D97-AF65-F5344CB8AC3E}">
        <p14:creationId xmlns:p14="http://schemas.microsoft.com/office/powerpoint/2010/main" val="1362230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172201"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19BD6CBF-4503-4BCF-9FD3-03785E4160EE}" type="datetime1">
              <a:rPr lang="en-US" smtClean="0"/>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C15AA2-6D9B-464F-8790-263E40F306BB}" type="slidenum">
              <a:rPr lang="en-US" smtClean="0"/>
              <a:t>‹#›</a:t>
            </a:fld>
            <a:endParaRPr lang="en-US"/>
          </a:p>
        </p:txBody>
      </p:sp>
    </p:spTree>
    <p:extLst>
      <p:ext uri="{BB962C8B-B14F-4D97-AF65-F5344CB8AC3E}">
        <p14:creationId xmlns:p14="http://schemas.microsoft.com/office/powerpoint/2010/main" val="67740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ltLang="zh-CN" smtClean="0"/>
              <a:t>Click to edit Master title style</a:t>
            </a:r>
            <a:endParaRPr lang="en-US"/>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1" indent="0">
              <a:buNone/>
              <a:defRPr sz="1600" b="1"/>
            </a:lvl6pPr>
            <a:lvl7pPr marL="2743165" indent="0">
              <a:buNone/>
              <a:defRPr sz="1600" b="1"/>
            </a:lvl7pPr>
            <a:lvl8pPr marL="3200360" indent="0">
              <a:buNone/>
              <a:defRPr sz="1600" b="1"/>
            </a:lvl8pPr>
            <a:lvl9pPr marL="3657555"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839791" y="2505076"/>
            <a:ext cx="5157787"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95" indent="0">
              <a:buNone/>
              <a:defRPr sz="2000" b="1"/>
            </a:lvl2pPr>
            <a:lvl3pPr marL="914388" indent="0">
              <a:buNone/>
              <a:defRPr sz="1800" b="1"/>
            </a:lvl3pPr>
            <a:lvl4pPr marL="1371583" indent="0">
              <a:buNone/>
              <a:defRPr sz="1600" b="1"/>
            </a:lvl4pPr>
            <a:lvl5pPr marL="1828777" indent="0">
              <a:buNone/>
              <a:defRPr sz="1600" b="1"/>
            </a:lvl5pPr>
            <a:lvl6pPr marL="2285971" indent="0">
              <a:buNone/>
              <a:defRPr sz="1600" b="1"/>
            </a:lvl6pPr>
            <a:lvl7pPr marL="2743165" indent="0">
              <a:buNone/>
              <a:defRPr sz="1600" b="1"/>
            </a:lvl7pPr>
            <a:lvl8pPr marL="3200360" indent="0">
              <a:buNone/>
              <a:defRPr sz="1600" b="1"/>
            </a:lvl8pPr>
            <a:lvl9pPr marL="3657555"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598A0B52-CAA9-4628-BF04-984CA6373C7D}" type="datetime1">
              <a:rPr lang="en-US" smtClean="0"/>
              <a:t>12/9/15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C15AA2-6D9B-464F-8790-263E40F306BB}" type="slidenum">
              <a:rPr lang="en-US" smtClean="0"/>
              <a:t>‹#›</a:t>
            </a:fld>
            <a:endParaRPr lang="en-US"/>
          </a:p>
        </p:txBody>
      </p:sp>
    </p:spTree>
    <p:extLst>
      <p:ext uri="{BB962C8B-B14F-4D97-AF65-F5344CB8AC3E}">
        <p14:creationId xmlns:p14="http://schemas.microsoft.com/office/powerpoint/2010/main" val="1374216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E9D7233E-20B0-4E67-B17E-8B2984D38E76}" type="datetime1">
              <a:rPr lang="en-US" smtClean="0"/>
              <a:t>12/9/15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C15AA2-6D9B-464F-8790-263E40F306BB}" type="slidenum">
              <a:rPr lang="en-US" smtClean="0"/>
              <a:t>‹#›</a:t>
            </a:fld>
            <a:endParaRPr lang="en-US"/>
          </a:p>
        </p:txBody>
      </p:sp>
    </p:spTree>
    <p:extLst>
      <p:ext uri="{BB962C8B-B14F-4D97-AF65-F5344CB8AC3E}">
        <p14:creationId xmlns:p14="http://schemas.microsoft.com/office/powerpoint/2010/main" val="264663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8FF7B-530B-4EF8-8187-FE4F83A8CEA1}" type="datetime1">
              <a:rPr lang="en-US" smtClean="0"/>
              <a:t>12/9/15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C15AA2-6D9B-464F-8790-263E40F306BB}" type="slidenum">
              <a:rPr lang="en-US" smtClean="0"/>
              <a:t>‹#›</a:t>
            </a:fld>
            <a:endParaRPr lang="en-US"/>
          </a:p>
        </p:txBody>
      </p:sp>
    </p:spTree>
    <p:extLst>
      <p:ext uri="{BB962C8B-B14F-4D97-AF65-F5344CB8AC3E}">
        <p14:creationId xmlns:p14="http://schemas.microsoft.com/office/powerpoint/2010/main" val="758357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n-US" altLang="zh-CN" smtClean="0"/>
              <a:t>Click to edit Master title style</a:t>
            </a:r>
            <a:endParaRPr lang="en-US"/>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1" indent="0">
              <a:buNone/>
              <a:defRPr sz="1000"/>
            </a:lvl6pPr>
            <a:lvl7pPr marL="2743165" indent="0">
              <a:buNone/>
              <a:defRPr sz="1000"/>
            </a:lvl7pPr>
            <a:lvl8pPr marL="3200360" indent="0">
              <a:buNone/>
              <a:defRPr sz="1000"/>
            </a:lvl8pPr>
            <a:lvl9pPr marL="3657555"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144A6657-69EB-4DC8-A804-83967331CD11}" type="datetime1">
              <a:rPr lang="en-US" smtClean="0"/>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C15AA2-6D9B-464F-8790-263E40F306BB}" type="slidenum">
              <a:rPr lang="en-US" smtClean="0"/>
              <a:t>‹#›</a:t>
            </a:fld>
            <a:endParaRPr lang="en-US"/>
          </a:p>
        </p:txBody>
      </p:sp>
    </p:spTree>
    <p:extLst>
      <p:ext uri="{BB962C8B-B14F-4D97-AF65-F5344CB8AC3E}">
        <p14:creationId xmlns:p14="http://schemas.microsoft.com/office/powerpoint/2010/main" val="403108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n-US" altLang="zh-CN" smtClean="0"/>
              <a:t>Click to edit Master title style</a:t>
            </a:r>
            <a:endParaRPr lang="en-US"/>
          </a:p>
        </p:txBody>
      </p:sp>
      <p:sp>
        <p:nvSpPr>
          <p:cNvPr id="3" name="Picture Placeholder 2"/>
          <p:cNvSpPr>
            <a:spLocks noGrp="1"/>
          </p:cNvSpPr>
          <p:nvPr>
            <p:ph type="pic" idx="1"/>
          </p:nvPr>
        </p:nvSpPr>
        <p:spPr>
          <a:xfrm>
            <a:off x="5183188" y="987428"/>
            <a:ext cx="6172201" cy="4873625"/>
          </a:xfrm>
        </p:spPr>
        <p:txBody>
          <a:bodyPr/>
          <a:lstStyle>
            <a:lvl1pPr marL="0" indent="0">
              <a:buNone/>
              <a:defRPr sz="3200"/>
            </a:lvl1pPr>
            <a:lvl2pPr marL="457195" indent="0">
              <a:buNone/>
              <a:defRPr sz="2800"/>
            </a:lvl2pPr>
            <a:lvl3pPr marL="914388" indent="0">
              <a:buNone/>
              <a:defRPr sz="2400"/>
            </a:lvl3pPr>
            <a:lvl4pPr marL="1371583" indent="0">
              <a:buNone/>
              <a:defRPr sz="2000"/>
            </a:lvl4pPr>
            <a:lvl5pPr marL="1828777" indent="0">
              <a:buNone/>
              <a:defRPr sz="2000"/>
            </a:lvl5pPr>
            <a:lvl6pPr marL="2285971" indent="0">
              <a:buNone/>
              <a:defRPr sz="2000"/>
            </a:lvl6pPr>
            <a:lvl7pPr marL="2743165" indent="0">
              <a:buNone/>
              <a:defRPr sz="2000"/>
            </a:lvl7pPr>
            <a:lvl8pPr marL="3200360" indent="0">
              <a:buNone/>
              <a:defRPr sz="2000"/>
            </a:lvl8pPr>
            <a:lvl9pPr marL="3657555" indent="0">
              <a:buNone/>
              <a:defRPr sz="2000"/>
            </a:lvl9pPr>
          </a:lstStyle>
          <a:p>
            <a:endParaRPr lang="en-US"/>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195" indent="0">
              <a:buNone/>
              <a:defRPr sz="1400"/>
            </a:lvl2pPr>
            <a:lvl3pPr marL="914388" indent="0">
              <a:buNone/>
              <a:defRPr sz="1200"/>
            </a:lvl3pPr>
            <a:lvl4pPr marL="1371583" indent="0">
              <a:buNone/>
              <a:defRPr sz="1000"/>
            </a:lvl4pPr>
            <a:lvl5pPr marL="1828777" indent="0">
              <a:buNone/>
              <a:defRPr sz="1000"/>
            </a:lvl5pPr>
            <a:lvl6pPr marL="2285971" indent="0">
              <a:buNone/>
              <a:defRPr sz="1000"/>
            </a:lvl6pPr>
            <a:lvl7pPr marL="2743165" indent="0">
              <a:buNone/>
              <a:defRPr sz="1000"/>
            </a:lvl7pPr>
            <a:lvl8pPr marL="3200360" indent="0">
              <a:buNone/>
              <a:defRPr sz="1000"/>
            </a:lvl8pPr>
            <a:lvl9pPr marL="3657555"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7A172499-EAAC-493D-B1EE-F580C42D27C3}" type="datetime1">
              <a:rPr lang="en-US" smtClean="0"/>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C15AA2-6D9B-464F-8790-263E40F306BB}" type="slidenum">
              <a:rPr lang="en-US" smtClean="0"/>
              <a:t>‹#›</a:t>
            </a:fld>
            <a:endParaRPr lang="en-US"/>
          </a:p>
        </p:txBody>
      </p:sp>
    </p:spTree>
    <p:extLst>
      <p:ext uri="{BB962C8B-B14F-4D97-AF65-F5344CB8AC3E}">
        <p14:creationId xmlns:p14="http://schemas.microsoft.com/office/powerpoint/2010/main" val="18734392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D3A31C-FF18-4A24-9982-3877D7F4DE48}" type="datetime1">
              <a:rPr lang="en-US" smtClean="0"/>
              <a:t>12/9/15</a:t>
            </a:fld>
            <a:endParaRPr lang="en-US"/>
          </a:p>
        </p:txBody>
      </p:sp>
      <p:sp>
        <p:nvSpPr>
          <p:cNvPr id="5" name="Footer Placeholder 4"/>
          <p:cNvSpPr>
            <a:spLocks noGrp="1"/>
          </p:cNvSpPr>
          <p:nvPr>
            <p:ph type="ftr" sz="quarter" idx="3"/>
          </p:nvPr>
        </p:nvSpPr>
        <p:spPr>
          <a:xfrm>
            <a:off x="4038602"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15AA2-6D9B-464F-8790-263E40F306BB}" type="slidenum">
              <a:rPr lang="en-US" smtClean="0"/>
              <a:t>‹#›</a:t>
            </a:fld>
            <a:endParaRPr lang="en-US"/>
          </a:p>
        </p:txBody>
      </p:sp>
    </p:spTree>
    <p:extLst>
      <p:ext uri="{BB962C8B-B14F-4D97-AF65-F5344CB8AC3E}">
        <p14:creationId xmlns:p14="http://schemas.microsoft.com/office/powerpoint/2010/main" val="500586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8"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92" indent="-228597" algn="l" defTabSz="914388"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85" indent="-228597" algn="l" defTabSz="914388"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80" indent="-228597" algn="l" defTabSz="914388"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75" indent="-228597" algn="l" defTabSz="914388"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69" indent="-228597" algn="l" defTabSz="914388"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88" rtl="0" eaLnBrk="1" latinLnBrk="0" hangingPunct="1">
        <a:defRPr sz="1800" kern="1200">
          <a:solidFill>
            <a:schemeClr val="tx1"/>
          </a:solidFill>
          <a:latin typeface="+mn-lt"/>
          <a:ea typeface="+mn-ea"/>
          <a:cs typeface="+mn-cs"/>
        </a:defRPr>
      </a:lvl1pPr>
      <a:lvl2pPr marL="457195" algn="l" defTabSz="914388" rtl="0" eaLnBrk="1" latinLnBrk="0" hangingPunct="1">
        <a:defRPr sz="1800" kern="1200">
          <a:solidFill>
            <a:schemeClr val="tx1"/>
          </a:solidFill>
          <a:latin typeface="+mn-lt"/>
          <a:ea typeface="+mn-ea"/>
          <a:cs typeface="+mn-cs"/>
        </a:defRPr>
      </a:lvl2pPr>
      <a:lvl3pPr marL="914388" algn="l" defTabSz="914388" rtl="0" eaLnBrk="1" latinLnBrk="0" hangingPunct="1">
        <a:defRPr sz="1800" kern="1200">
          <a:solidFill>
            <a:schemeClr val="tx1"/>
          </a:solidFill>
          <a:latin typeface="+mn-lt"/>
          <a:ea typeface="+mn-ea"/>
          <a:cs typeface="+mn-cs"/>
        </a:defRPr>
      </a:lvl3pPr>
      <a:lvl4pPr marL="1371583" algn="l" defTabSz="914388" rtl="0" eaLnBrk="1" latinLnBrk="0" hangingPunct="1">
        <a:defRPr sz="1800" kern="1200">
          <a:solidFill>
            <a:schemeClr val="tx1"/>
          </a:solidFill>
          <a:latin typeface="+mn-lt"/>
          <a:ea typeface="+mn-ea"/>
          <a:cs typeface="+mn-cs"/>
        </a:defRPr>
      </a:lvl4pPr>
      <a:lvl5pPr marL="1828777" algn="l" defTabSz="914388" rtl="0" eaLnBrk="1" latinLnBrk="0" hangingPunct="1">
        <a:defRPr sz="1800" kern="1200">
          <a:solidFill>
            <a:schemeClr val="tx1"/>
          </a:solidFill>
          <a:latin typeface="+mn-lt"/>
          <a:ea typeface="+mn-ea"/>
          <a:cs typeface="+mn-cs"/>
        </a:defRPr>
      </a:lvl5pPr>
      <a:lvl6pPr marL="2285971" algn="l" defTabSz="914388" rtl="0" eaLnBrk="1" latinLnBrk="0" hangingPunct="1">
        <a:defRPr sz="1800" kern="1200">
          <a:solidFill>
            <a:schemeClr val="tx1"/>
          </a:solidFill>
          <a:latin typeface="+mn-lt"/>
          <a:ea typeface="+mn-ea"/>
          <a:cs typeface="+mn-cs"/>
        </a:defRPr>
      </a:lvl6pPr>
      <a:lvl7pPr marL="2743165" algn="l" defTabSz="914388" rtl="0" eaLnBrk="1" latinLnBrk="0" hangingPunct="1">
        <a:defRPr sz="1800" kern="1200">
          <a:solidFill>
            <a:schemeClr val="tx1"/>
          </a:solidFill>
          <a:latin typeface="+mn-lt"/>
          <a:ea typeface="+mn-ea"/>
          <a:cs typeface="+mn-cs"/>
        </a:defRPr>
      </a:lvl7pPr>
      <a:lvl8pPr marL="3200360" algn="l" defTabSz="914388" rtl="0" eaLnBrk="1" latinLnBrk="0" hangingPunct="1">
        <a:defRPr sz="1800" kern="1200">
          <a:solidFill>
            <a:schemeClr val="tx1"/>
          </a:solidFill>
          <a:latin typeface="+mn-lt"/>
          <a:ea typeface="+mn-ea"/>
          <a:cs typeface="+mn-cs"/>
        </a:defRPr>
      </a:lvl8pPr>
      <a:lvl9pPr marL="3657555" algn="l" defTabSz="9143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tiff"/><Relationship Id="rId7" Type="http://schemas.openxmlformats.org/officeDocument/2006/relationships/image" Target="../media/image12.png"/><Relationship Id="rId8"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alpha val="26000"/>
          </a:srgbClr>
        </a:solidFill>
        <a:effectLst/>
      </p:bgPr>
    </p:bg>
    <p:spTree>
      <p:nvGrpSpPr>
        <p:cNvPr id="1" name=""/>
        <p:cNvGrpSpPr/>
        <p:nvPr/>
      </p:nvGrpSpPr>
      <p:grpSpPr>
        <a:xfrm>
          <a:off x="0" y="0"/>
          <a:ext cx="0" cy="0"/>
          <a:chOff x="0" y="0"/>
          <a:chExt cx="0" cy="0"/>
        </a:xfrm>
      </p:grpSpPr>
      <p:grpSp>
        <p:nvGrpSpPr>
          <p:cNvPr id="6" name="Group 5"/>
          <p:cNvGrpSpPr/>
          <p:nvPr/>
        </p:nvGrpSpPr>
        <p:grpSpPr>
          <a:xfrm>
            <a:off x="2608729" y="0"/>
            <a:ext cx="7855693" cy="6858000"/>
            <a:chOff x="473915" y="-1"/>
            <a:chExt cx="7855693" cy="6858000"/>
          </a:xfrm>
        </p:grpSpPr>
        <p:pic>
          <p:nvPicPr>
            <p:cNvPr id="7" name="Picture 6"/>
            <p:cNvPicPr/>
            <p:nvPr/>
          </p:nvPicPr>
          <p:blipFill>
            <a:blip r:embed="rId2">
              <a:extLst>
                <a:ext uri="{BEBA8EAE-BF5A-486C-A8C5-ECC9F3942E4B}">
                  <a14:imgProps xmlns:a14="http://schemas.microsoft.com/office/drawing/2010/main">
                    <a14:imgLayer r:embed="rId3">
                      <a14:imgEffect>
                        <a14:backgroundRemoval t="1258" b="100000" l="0" r="100000">
                          <a14:foregroundMark x1="54889" y1="21777" x2="54889" y2="21777"/>
                          <a14:foregroundMark x1="59000" y1="22720" x2="59000" y2="22720"/>
                          <a14:foregroundMark x1="69667" y1="30267" x2="69667" y2="30267"/>
                          <a14:backgroundMark x1="57000" y1="45047" x2="57000" y2="45047"/>
                          <a14:backgroundMark x1="57000" y1="45047" x2="57000" y2="45047"/>
                          <a14:backgroundMark x1="52889" y1="53774" x2="52889" y2="53774"/>
                        </a14:backgroundRemoval>
                      </a14:imgEffect>
                    </a14:imgLayer>
                  </a14:imgProps>
                </a:ext>
                <a:ext uri="{28A0092B-C50C-407E-A947-70E740481C1C}">
                  <a14:useLocalDpi xmlns:a14="http://schemas.microsoft.com/office/drawing/2010/main" val="0"/>
                </a:ext>
              </a:extLst>
            </a:blip>
            <a:stretch>
              <a:fillRect/>
            </a:stretch>
          </p:blipFill>
          <p:spPr>
            <a:xfrm>
              <a:off x="2443504" y="-1"/>
              <a:ext cx="3710196" cy="6858000"/>
            </a:xfrm>
            <a:prstGeom prst="rect">
              <a:avLst/>
            </a:prstGeom>
          </p:spPr>
        </p:pic>
        <p:pic>
          <p:nvPicPr>
            <p:cNvPr id="8" name="Picture 7"/>
            <p:cNvPicPr/>
            <p:nvPr/>
          </p:nvPicPr>
          <p:blipFill rotWithShape="1">
            <a:blip r:embed="rId4">
              <a:extLst>
                <a:ext uri="{28A0092B-C50C-407E-A947-70E740481C1C}">
                  <a14:useLocalDpi xmlns:a14="http://schemas.microsoft.com/office/drawing/2010/main" val="0"/>
                </a:ext>
              </a:extLst>
            </a:blip>
            <a:srcRect l="42764" r="32798"/>
            <a:stretch/>
          </p:blipFill>
          <p:spPr bwMode="auto">
            <a:xfrm>
              <a:off x="5654008" y="1046331"/>
              <a:ext cx="1480820" cy="5260340"/>
            </a:xfrm>
            <a:prstGeom prst="rect">
              <a:avLst/>
            </a:prstGeom>
            <a:ln>
              <a:noFill/>
            </a:ln>
            <a:extLst>
              <a:ext uri="{53640926-AAD7-44d8-BBD7-CCE9431645EC}">
                <a14:shadowObscured xmlns:a14="http://schemas.microsoft.com/office/drawing/2010/main"/>
              </a:ext>
            </a:extLst>
          </p:spPr>
        </p:pic>
        <p:pic>
          <p:nvPicPr>
            <p:cNvPr id="9" name="Content Placeholder 3"/>
            <p:cNvPicPr>
              <a:picLocks/>
            </p:cNvPicPr>
            <p:nvPr/>
          </p:nvPicPr>
          <p:blipFill rotWithShape="1">
            <a:blip r:embed="rId5">
              <a:extLst>
                <a:ext uri="{28A0092B-C50C-407E-A947-70E740481C1C}">
                  <a14:useLocalDpi xmlns:a14="http://schemas.microsoft.com/office/drawing/2010/main" val="0"/>
                </a:ext>
              </a:extLst>
            </a:blip>
            <a:srcRect l="70370" r="2419"/>
            <a:stretch/>
          </p:blipFill>
          <p:spPr bwMode="auto">
            <a:xfrm>
              <a:off x="473915" y="941294"/>
              <a:ext cx="1664329" cy="5916705"/>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6">
              <a:extLst>
                <a:ext uri="{28A0092B-C50C-407E-A947-70E740481C1C}">
                  <a14:useLocalDpi xmlns:a14="http://schemas.microsoft.com/office/drawing/2010/main" val="0"/>
                </a:ext>
              </a:extLst>
            </a:blip>
            <a:srcRect l="1959" t="2509" r="77063"/>
            <a:stretch/>
          </p:blipFill>
          <p:spPr bwMode="auto">
            <a:xfrm>
              <a:off x="1560638" y="0"/>
              <a:ext cx="1340004" cy="3839010"/>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7">
              <a:extLst>
                <a:ext uri="{28A0092B-C50C-407E-A947-70E740481C1C}">
                  <a14:useLocalDpi xmlns:a14="http://schemas.microsoft.com/office/drawing/2010/main" val="0"/>
                </a:ext>
              </a:extLst>
            </a:blip>
            <a:srcRect l="27782" r="48433"/>
            <a:stretch/>
          </p:blipFill>
          <p:spPr bwMode="auto">
            <a:xfrm>
              <a:off x="6916098" y="-1"/>
              <a:ext cx="1413510" cy="5013325"/>
            </a:xfrm>
            <a:prstGeom prst="rect">
              <a:avLst/>
            </a:prstGeom>
            <a:ln>
              <a:noFill/>
            </a:ln>
            <a:extLst>
              <a:ext uri="{53640926-AAD7-44d8-BBD7-CCE9431645EC}">
                <a14:shadowObscured xmlns:a14="http://schemas.microsoft.com/office/drawing/2010/main"/>
              </a:ext>
            </a:extLst>
          </p:spPr>
        </p:pic>
      </p:grpSp>
      <p:sp>
        <p:nvSpPr>
          <p:cNvPr id="15" name="Rectangle 14"/>
          <p:cNvSpPr/>
          <p:nvPr/>
        </p:nvSpPr>
        <p:spPr>
          <a:xfrm>
            <a:off x="904161" y="-482954"/>
            <a:ext cx="842090" cy="7823908"/>
          </a:xfrm>
          <a:prstGeom prst="rect">
            <a:avLst/>
          </a:prstGeom>
          <a:noFill/>
        </p:spPr>
        <p:txBody>
          <a:bodyPr vert="wordArtVert" wrap="square" lIns="91440" tIns="45720" rIns="91440" bIns="45720">
            <a:spAutoFit/>
          </a:bodyPr>
          <a:lstStyle/>
          <a:p>
            <a:pPr algn="ctr"/>
            <a:r>
              <a:rPr lang="zh-CN" altLang="en-US" sz="3600" b="0" cap="none" spc="0" dirty="0">
                <a:ln w="0"/>
                <a:solidFill>
                  <a:schemeClr val="tx1"/>
                </a:solidFill>
                <a:effectLst>
                  <a:outerShdw blurRad="38100" dist="19050" dir="2700000" algn="tl" rotWithShape="0">
                    <a:schemeClr val="dk1">
                      <a:alpha val="40000"/>
                    </a:schemeClr>
                  </a:outerShdw>
                </a:effectLst>
                <a:latin typeface="Lucida Blackletter" charset="0"/>
                <a:ea typeface="Lucida Blackletter" charset="0"/>
                <a:cs typeface="Lucida Blackletter" charset="0"/>
              </a:rPr>
              <a:t>中国本土奢侈品牌经营之道</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7" name="TextBox 16"/>
          <p:cNvSpPr txBox="1"/>
          <p:nvPr/>
        </p:nvSpPr>
        <p:spPr>
          <a:xfrm>
            <a:off x="1697838" y="5401253"/>
            <a:ext cx="1233054" cy="461665"/>
          </a:xfrm>
          <a:prstGeom prst="rect">
            <a:avLst/>
          </a:prstGeom>
          <a:noFill/>
        </p:spPr>
        <p:txBody>
          <a:bodyPr wrap="square" rtlCol="0">
            <a:spAutoFit/>
          </a:bodyPr>
          <a:lstStyle/>
          <a:p>
            <a:r>
              <a:rPr lang="zh-CN" altLang="en-US" sz="2400" b="1" u="sng" dirty="0" smtClean="0"/>
              <a:t>张温妮</a:t>
            </a:r>
            <a:endParaRPr lang="en-US" sz="2400" b="1" u="sng" dirty="0"/>
          </a:p>
        </p:txBody>
      </p:sp>
      <p:sp>
        <p:nvSpPr>
          <p:cNvPr id="2" name="Slide Number Placeholder 1"/>
          <p:cNvSpPr>
            <a:spLocks noGrp="1"/>
          </p:cNvSpPr>
          <p:nvPr>
            <p:ph type="sldNum" sz="quarter" idx="12"/>
          </p:nvPr>
        </p:nvSpPr>
        <p:spPr>
          <a:xfrm>
            <a:off x="8809384" y="6399773"/>
            <a:ext cx="2743200" cy="365125"/>
          </a:xfrm>
        </p:spPr>
        <p:txBody>
          <a:bodyPr/>
          <a:lstStyle/>
          <a:p>
            <a:fld id="{4BC15AA2-6D9B-464F-8790-263E40F306BB}" type="slidenum">
              <a:rPr lang="en-US" sz="2800" smtClean="0">
                <a:solidFill>
                  <a:schemeClr val="tx1"/>
                </a:solidFill>
              </a:rPr>
              <a:t>1</a:t>
            </a:fld>
            <a:endParaRPr lang="en-US" sz="2800">
              <a:solidFill>
                <a:schemeClr val="tx1"/>
              </a:solidFill>
            </a:endParaRPr>
          </a:p>
        </p:txBody>
      </p:sp>
    </p:spTree>
    <p:extLst>
      <p:ext uri="{BB962C8B-B14F-4D97-AF65-F5344CB8AC3E}">
        <p14:creationId xmlns:p14="http://schemas.microsoft.com/office/powerpoint/2010/main" val="1474247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9239"/>
          <a:stretch/>
        </p:blipFill>
        <p:spPr>
          <a:xfrm>
            <a:off x="0" y="-736"/>
            <a:ext cx="12192000" cy="6921578"/>
          </a:xfrm>
          <a:prstGeom prst="rect">
            <a:avLst/>
          </a:prstGeom>
          <a:solidFill>
            <a:schemeClr val="accent1">
              <a:alpha val="64000"/>
            </a:schemeClr>
          </a:solidFill>
        </p:spPr>
      </p:pic>
      <p:sp>
        <p:nvSpPr>
          <p:cNvPr id="2" name="Title 1"/>
          <p:cNvSpPr>
            <a:spLocks noGrp="1"/>
          </p:cNvSpPr>
          <p:nvPr>
            <p:ph type="title"/>
          </p:nvPr>
        </p:nvSpPr>
        <p:spPr>
          <a:xfrm>
            <a:off x="983672" y="638683"/>
            <a:ext cx="2489614" cy="1325563"/>
          </a:xfrm>
        </p:spPr>
        <p:txBody>
          <a:bodyPr/>
          <a:lstStyle/>
          <a:p>
            <a:r>
              <a:rPr lang="zh-CN" altLang="en-US" dirty="0" smtClean="0">
                <a:solidFill>
                  <a:schemeClr val="bg1"/>
                </a:solidFill>
              </a:rPr>
              <a:t>论文目的</a:t>
            </a:r>
            <a:endParaRPr lang="en-US" dirty="0">
              <a:solidFill>
                <a:schemeClr val="bg1"/>
              </a:solidFill>
            </a:endParaRPr>
          </a:p>
        </p:txBody>
      </p:sp>
      <p:sp>
        <p:nvSpPr>
          <p:cNvPr id="3" name="Content Placeholder 2"/>
          <p:cNvSpPr>
            <a:spLocks noGrp="1"/>
          </p:cNvSpPr>
          <p:nvPr>
            <p:ph idx="1"/>
          </p:nvPr>
        </p:nvSpPr>
        <p:spPr>
          <a:xfrm>
            <a:off x="493429" y="2069770"/>
            <a:ext cx="4482332" cy="2858489"/>
          </a:xfrm>
          <a:solidFill>
            <a:schemeClr val="bg1">
              <a:alpha val="21000"/>
            </a:schemeClr>
          </a:solidFill>
        </p:spPr>
        <p:txBody>
          <a:bodyPr>
            <a:normAutofit fontScale="92500" lnSpcReduction="10000"/>
          </a:bodyPr>
          <a:lstStyle/>
          <a:p>
            <a:r>
              <a:rPr lang="zh-CN" altLang="en-US" dirty="0" smtClean="0">
                <a:solidFill>
                  <a:schemeClr val="bg1"/>
                </a:solidFill>
              </a:rPr>
              <a:t>奢侈品需求</a:t>
            </a:r>
          </a:p>
          <a:p>
            <a:r>
              <a:rPr lang="zh-CN" altLang="en-US" dirty="0" smtClean="0">
                <a:solidFill>
                  <a:schemeClr val="bg1"/>
                </a:solidFill>
              </a:rPr>
              <a:t>中国缺乏</a:t>
            </a:r>
            <a:r>
              <a:rPr lang="zh-CN" altLang="en-US" dirty="0">
                <a:solidFill>
                  <a:schemeClr val="bg1"/>
                </a:solidFill>
              </a:rPr>
              <a:t>本土的</a:t>
            </a:r>
            <a:r>
              <a:rPr lang="zh-CN" altLang="en-US" dirty="0" smtClean="0">
                <a:solidFill>
                  <a:schemeClr val="bg1"/>
                </a:solidFill>
              </a:rPr>
              <a:t>奢侈品牌</a:t>
            </a:r>
          </a:p>
          <a:p>
            <a:r>
              <a:rPr lang="zh-CN" altLang="en-US" dirty="0" smtClean="0">
                <a:solidFill>
                  <a:schemeClr val="bg1"/>
                </a:solidFill>
              </a:rPr>
              <a:t>山寨奢侈品没有可持续性</a:t>
            </a:r>
            <a:endParaRPr lang="en-US" altLang="zh-CN" dirty="0" smtClean="0">
              <a:solidFill>
                <a:schemeClr val="bg1"/>
              </a:solidFill>
            </a:endParaRPr>
          </a:p>
          <a:p>
            <a:pPr marL="0" indent="0">
              <a:buNone/>
            </a:pPr>
            <a:endParaRPr lang="zh-CN" altLang="en-US" dirty="0" smtClean="0">
              <a:solidFill>
                <a:schemeClr val="bg1"/>
              </a:solidFill>
            </a:endParaRPr>
          </a:p>
          <a:p>
            <a:r>
              <a:rPr lang="zh-CN" altLang="en-US" dirty="0" smtClean="0">
                <a:solidFill>
                  <a:schemeClr val="bg1"/>
                </a:solidFill>
              </a:rPr>
              <a:t>奢侈品定义：</a:t>
            </a:r>
          </a:p>
          <a:p>
            <a:pPr lvl="1"/>
            <a:r>
              <a:rPr lang="zh-CN" altLang="en-US" dirty="0" smtClean="0">
                <a:solidFill>
                  <a:schemeClr val="bg1"/>
                </a:solidFill>
              </a:rPr>
              <a:t>非必要之物品</a:t>
            </a:r>
          </a:p>
          <a:p>
            <a:pPr lvl="1"/>
            <a:r>
              <a:rPr lang="zh-CN" altLang="en-US" dirty="0" smtClean="0">
                <a:solidFill>
                  <a:schemeClr val="bg1"/>
                </a:solidFill>
              </a:rPr>
              <a:t>象征</a:t>
            </a:r>
            <a:r>
              <a:rPr lang="zh-CN" altLang="en-US" dirty="0" smtClean="0">
                <a:solidFill>
                  <a:schemeClr val="bg1"/>
                </a:solidFill>
              </a:rPr>
              <a:t>高档</a:t>
            </a:r>
            <a:r>
              <a:rPr lang="zh-CN" altLang="en-US" dirty="0" smtClean="0">
                <a:solidFill>
                  <a:schemeClr val="bg1"/>
                </a:solidFill>
              </a:rPr>
              <a:t>生活的商品</a:t>
            </a:r>
            <a:r>
              <a:rPr lang="en-US" dirty="0" smtClean="0">
                <a:solidFill>
                  <a:schemeClr val="bg1"/>
                </a:solidFill>
                <a:effectLst/>
              </a:rPr>
              <a:t> </a:t>
            </a:r>
            <a:endParaRPr lang="en-US" dirty="0" smtClean="0">
              <a:solidFill>
                <a:schemeClr val="bg1"/>
              </a:solidFill>
            </a:endParaRPr>
          </a:p>
          <a:p>
            <a:endParaRPr lang="en-US" dirty="0"/>
          </a:p>
        </p:txBody>
      </p:sp>
      <p:sp>
        <p:nvSpPr>
          <p:cNvPr id="6" name="Slide Number Placeholder 5"/>
          <p:cNvSpPr>
            <a:spLocks noGrp="1"/>
          </p:cNvSpPr>
          <p:nvPr>
            <p:ph type="sldNum" sz="quarter" idx="12"/>
          </p:nvPr>
        </p:nvSpPr>
        <p:spPr/>
        <p:txBody>
          <a:bodyPr/>
          <a:lstStyle/>
          <a:p>
            <a:fld id="{4BC15AA2-6D9B-464F-8790-263E40F306BB}" type="slidenum">
              <a:rPr lang="en-US" sz="2400" smtClean="0">
                <a:solidFill>
                  <a:schemeClr val="bg1"/>
                </a:solidFill>
              </a:rPr>
              <a:t>2</a:t>
            </a:fld>
            <a:endParaRPr lang="en-US" sz="2400" dirty="0">
              <a:solidFill>
                <a:schemeClr val="bg1"/>
              </a:solidFill>
            </a:endParaRPr>
          </a:p>
        </p:txBody>
      </p:sp>
    </p:spTree>
    <p:extLst>
      <p:ext uri="{BB962C8B-B14F-4D97-AF65-F5344CB8AC3E}">
        <p14:creationId xmlns:p14="http://schemas.microsoft.com/office/powerpoint/2010/main" val="20736919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85000"/>
          </a:blip>
          <a:stretch>
            <a:fillRect/>
          </a:stretch>
        </p:blipFill>
        <p:spPr>
          <a:xfrm>
            <a:off x="0" y="0"/>
            <a:ext cx="12192000" cy="6882938"/>
          </a:xfrm>
          <a:prstGeom prst="rect">
            <a:avLst/>
          </a:prstGeom>
        </p:spPr>
      </p:pic>
      <p:sp>
        <p:nvSpPr>
          <p:cNvPr id="2" name="Title 1"/>
          <p:cNvSpPr>
            <a:spLocks noGrp="1"/>
          </p:cNvSpPr>
          <p:nvPr>
            <p:ph type="title"/>
          </p:nvPr>
        </p:nvSpPr>
        <p:spPr/>
        <p:txBody>
          <a:bodyPr/>
          <a:lstStyle/>
          <a:p>
            <a:r>
              <a:rPr lang="zh-CN" altLang="en-US" dirty="0" smtClean="0">
                <a:solidFill>
                  <a:schemeClr val="bg1"/>
                </a:solidFill>
              </a:rPr>
              <a:t>为什么中国人爱买奢侈品</a:t>
            </a:r>
            <a:endParaRPr lang="en-US" dirty="0">
              <a:solidFill>
                <a:schemeClr val="bg1"/>
              </a:solidFill>
            </a:endParaRPr>
          </a:p>
        </p:txBody>
      </p:sp>
      <p:sp>
        <p:nvSpPr>
          <p:cNvPr id="3" name="Content Placeholder 2"/>
          <p:cNvSpPr>
            <a:spLocks noGrp="1"/>
          </p:cNvSpPr>
          <p:nvPr>
            <p:ph idx="1"/>
          </p:nvPr>
        </p:nvSpPr>
        <p:spPr>
          <a:xfrm>
            <a:off x="838202" y="1825625"/>
            <a:ext cx="8602360" cy="4351338"/>
          </a:xfrm>
          <a:solidFill>
            <a:schemeClr val="bg2">
              <a:lumMod val="50000"/>
              <a:alpha val="29000"/>
            </a:schemeClr>
          </a:solidFill>
        </p:spPr>
        <p:txBody>
          <a:bodyPr>
            <a:normAutofit/>
          </a:bodyPr>
          <a:lstStyle/>
          <a:p>
            <a:pPr marL="457195" lvl="1" indent="0">
              <a:buNone/>
            </a:pPr>
            <a:r>
              <a:rPr lang="zh-CN" altLang="en-US" b="1" dirty="0" smtClean="0">
                <a:solidFill>
                  <a:schemeClr val="bg1"/>
                </a:solidFill>
              </a:rPr>
              <a:t>儒家 </a:t>
            </a:r>
          </a:p>
          <a:p>
            <a:pPr lvl="1"/>
            <a:r>
              <a:rPr lang="zh-CN" altLang="en-US" b="1" dirty="0" smtClean="0">
                <a:solidFill>
                  <a:schemeClr val="bg1"/>
                </a:solidFill>
              </a:rPr>
              <a:t>注重</a:t>
            </a:r>
            <a:r>
              <a:rPr lang="zh-CN" altLang="en-US" b="1" dirty="0">
                <a:solidFill>
                  <a:schemeClr val="bg1"/>
                </a:solidFill>
              </a:rPr>
              <a:t>人与人之间</a:t>
            </a:r>
            <a:r>
              <a:rPr lang="zh-CN" altLang="en-US" b="1" dirty="0" smtClean="0">
                <a:solidFill>
                  <a:schemeClr val="bg1"/>
                </a:solidFill>
              </a:rPr>
              <a:t>的关系</a:t>
            </a:r>
            <a:r>
              <a:rPr lang="en-US" b="1" dirty="0" smtClean="0">
                <a:solidFill>
                  <a:schemeClr val="bg1"/>
                </a:solidFill>
                <a:effectLst/>
              </a:rPr>
              <a:t> </a:t>
            </a:r>
            <a:endParaRPr lang="zh-CN" altLang="en-US" b="1" dirty="0" smtClean="0">
              <a:solidFill>
                <a:schemeClr val="bg1"/>
              </a:solidFill>
              <a:effectLst/>
            </a:endParaRPr>
          </a:p>
          <a:p>
            <a:pPr lvl="1"/>
            <a:r>
              <a:rPr lang="zh-CN" altLang="en-US" b="1" dirty="0">
                <a:solidFill>
                  <a:schemeClr val="bg1"/>
                </a:solidFill>
              </a:rPr>
              <a:t>面子</a:t>
            </a:r>
            <a:r>
              <a:rPr lang="en-US" b="1" dirty="0" smtClean="0">
                <a:solidFill>
                  <a:schemeClr val="bg1"/>
                </a:solidFill>
                <a:effectLst/>
              </a:rPr>
              <a:t> </a:t>
            </a:r>
            <a:endParaRPr lang="zh-CN" altLang="en-US" b="1" dirty="0" smtClean="0">
              <a:solidFill>
                <a:schemeClr val="bg1"/>
              </a:solidFill>
              <a:effectLst/>
            </a:endParaRPr>
          </a:p>
          <a:p>
            <a:pPr lvl="1"/>
            <a:r>
              <a:rPr lang="en-US" b="1" dirty="0">
                <a:solidFill>
                  <a:schemeClr val="bg1"/>
                </a:solidFill>
              </a:rPr>
              <a:t>“</a:t>
            </a:r>
            <a:r>
              <a:rPr lang="zh-CN" altLang="en-US" b="1" dirty="0">
                <a:solidFill>
                  <a:schemeClr val="bg1"/>
                </a:solidFill>
              </a:rPr>
              <a:t>礼尚往来，往而不来，非礼也，来而不往，亦非礼</a:t>
            </a:r>
            <a:r>
              <a:rPr lang="zh-CN" altLang="en-US" b="1" dirty="0" smtClean="0">
                <a:solidFill>
                  <a:schemeClr val="bg1"/>
                </a:solidFill>
              </a:rPr>
              <a:t>也”</a:t>
            </a:r>
          </a:p>
          <a:p>
            <a:pPr marL="0" indent="0">
              <a:buNone/>
            </a:pPr>
            <a:r>
              <a:rPr lang="en-US" b="1" dirty="0" smtClean="0">
                <a:solidFill>
                  <a:schemeClr val="bg1"/>
                </a:solidFill>
                <a:effectLst/>
              </a:rPr>
              <a:t> </a:t>
            </a:r>
            <a:r>
              <a:rPr lang="zh-CN" altLang="en-US" b="1" dirty="0" smtClean="0">
                <a:solidFill>
                  <a:schemeClr val="bg1"/>
                </a:solidFill>
              </a:rPr>
              <a:t>    </a:t>
            </a:r>
            <a:r>
              <a:rPr lang="zh-CN" altLang="en-US" b="1" dirty="0" smtClean="0">
                <a:solidFill>
                  <a:schemeClr val="bg1"/>
                </a:solidFill>
                <a:effectLst/>
              </a:rPr>
              <a:t>西方 </a:t>
            </a:r>
          </a:p>
          <a:p>
            <a:pPr lvl="1"/>
            <a:r>
              <a:rPr lang="zh-CN" altLang="en-US" b="1" dirty="0" smtClean="0">
                <a:solidFill>
                  <a:schemeClr val="bg1"/>
                </a:solidFill>
              </a:rPr>
              <a:t>个人主义</a:t>
            </a:r>
            <a:r>
              <a:rPr lang="zh-CN" altLang="en-US" b="1" dirty="0">
                <a:solidFill>
                  <a:schemeClr val="bg1"/>
                </a:solidFill>
              </a:rPr>
              <a:t>，</a:t>
            </a:r>
            <a:r>
              <a:rPr lang="zh-CN" altLang="en-US" b="1" dirty="0" smtClean="0">
                <a:solidFill>
                  <a:schemeClr val="bg1"/>
                </a:solidFill>
              </a:rPr>
              <a:t>得</a:t>
            </a:r>
            <a:r>
              <a:rPr lang="zh-CN" altLang="en-US" b="1" dirty="0">
                <a:solidFill>
                  <a:schemeClr val="bg1"/>
                </a:solidFill>
              </a:rPr>
              <a:t>到他们生活中想得到的东西是人的基本权利</a:t>
            </a:r>
            <a:r>
              <a:rPr lang="en-US" b="1" dirty="0" smtClean="0">
                <a:solidFill>
                  <a:schemeClr val="bg1"/>
                </a:solidFill>
                <a:effectLst/>
              </a:rPr>
              <a:t> </a:t>
            </a:r>
            <a:endParaRPr lang="zh-CN" altLang="en-US" b="1" dirty="0" smtClean="0">
              <a:solidFill>
                <a:schemeClr val="bg1"/>
              </a:solidFill>
              <a:effectLst/>
            </a:endParaRPr>
          </a:p>
          <a:p>
            <a:pPr lvl="1"/>
            <a:r>
              <a:rPr lang="zh-CN" altLang="en-US" b="1" dirty="0">
                <a:solidFill>
                  <a:schemeClr val="bg1"/>
                </a:solidFill>
              </a:rPr>
              <a:t>享</a:t>
            </a:r>
            <a:r>
              <a:rPr lang="zh-CN" altLang="en-US" b="1" dirty="0" smtClean="0">
                <a:solidFill>
                  <a:schemeClr val="bg1"/>
                </a:solidFill>
              </a:rPr>
              <a:t>乐</a:t>
            </a:r>
            <a:r>
              <a:rPr lang="en-US" altLang="zh-CN" b="1" dirty="0" smtClean="0">
                <a:solidFill>
                  <a:schemeClr val="bg1"/>
                </a:solidFill>
              </a:rPr>
              <a:t>-</a:t>
            </a:r>
            <a:r>
              <a:rPr lang="zh-CN" altLang="en-US" b="1" dirty="0" smtClean="0">
                <a:solidFill>
                  <a:schemeClr val="bg1"/>
                </a:solidFill>
              </a:rPr>
              <a:t>满足虚荣心</a:t>
            </a:r>
            <a:endParaRPr lang="en-US" altLang="zh-CN" b="1" dirty="0" smtClean="0">
              <a:solidFill>
                <a:schemeClr val="bg1"/>
              </a:solidFill>
            </a:endParaRPr>
          </a:p>
          <a:p>
            <a:pPr marL="457195" lvl="1" indent="0">
              <a:buNone/>
            </a:pPr>
            <a:r>
              <a:rPr lang="zh-CN" altLang="en-US" b="1" dirty="0" smtClean="0">
                <a:solidFill>
                  <a:schemeClr val="bg1"/>
                </a:solidFill>
              </a:rPr>
              <a:t>历史</a:t>
            </a:r>
          </a:p>
          <a:p>
            <a:pPr lvl="1"/>
            <a:r>
              <a:rPr lang="zh-CN" altLang="en-US" b="1" dirty="0" smtClean="0">
                <a:solidFill>
                  <a:schemeClr val="bg1"/>
                </a:solidFill>
              </a:rPr>
              <a:t>衣服－地位象征</a:t>
            </a:r>
          </a:p>
          <a:p>
            <a:pPr lvl="1"/>
            <a:r>
              <a:rPr lang="zh-CN" altLang="en-US" b="1" dirty="0" smtClean="0">
                <a:solidFill>
                  <a:schemeClr val="bg1"/>
                </a:solidFill>
              </a:rPr>
              <a:t>显示经济地位变化</a:t>
            </a:r>
            <a:endParaRPr lang="en-US" b="1" dirty="0" smtClean="0">
              <a:solidFill>
                <a:schemeClr val="bg1"/>
              </a:solidFill>
            </a:endParaRPr>
          </a:p>
          <a:p>
            <a:pPr marL="457195" lvl="1" indent="0">
              <a:buNone/>
            </a:pPr>
            <a:endParaRPr lang="zh-CN" altLang="en-US" dirty="0" smtClean="0"/>
          </a:p>
          <a:p>
            <a:pPr lvl="1"/>
            <a:endParaRPr lang="en-US" dirty="0"/>
          </a:p>
        </p:txBody>
      </p:sp>
      <p:sp>
        <p:nvSpPr>
          <p:cNvPr id="5" name="Slide Number Placeholder 4"/>
          <p:cNvSpPr>
            <a:spLocks noGrp="1"/>
          </p:cNvSpPr>
          <p:nvPr>
            <p:ph type="sldNum" sz="quarter" idx="12"/>
          </p:nvPr>
        </p:nvSpPr>
        <p:spPr/>
        <p:txBody>
          <a:bodyPr/>
          <a:lstStyle/>
          <a:p>
            <a:fld id="{4BC15AA2-6D9B-464F-8790-263E40F306BB}" type="slidenum">
              <a:rPr lang="en-US" sz="2400" smtClean="0">
                <a:solidFill>
                  <a:schemeClr val="bg1"/>
                </a:solidFill>
              </a:rPr>
              <a:t>3</a:t>
            </a:fld>
            <a:endParaRPr lang="en-US" sz="2400" dirty="0">
              <a:solidFill>
                <a:schemeClr val="bg1"/>
              </a:solidFill>
            </a:endParaRPr>
          </a:p>
        </p:txBody>
      </p:sp>
    </p:spTree>
    <p:extLst>
      <p:ext uri="{BB962C8B-B14F-4D97-AF65-F5344CB8AC3E}">
        <p14:creationId xmlns:p14="http://schemas.microsoft.com/office/powerpoint/2010/main" val="12689501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008050" y="633186"/>
            <a:ext cx="2454138" cy="1422633"/>
          </a:xfrm>
          <a:prstGeom prst="rect">
            <a:avLst/>
          </a:prstGeom>
        </p:spPr>
      </p:pic>
      <p:sp>
        <p:nvSpPr>
          <p:cNvPr id="2" name="Title 1"/>
          <p:cNvSpPr>
            <a:spLocks noGrp="1"/>
          </p:cNvSpPr>
          <p:nvPr>
            <p:ph type="title"/>
          </p:nvPr>
        </p:nvSpPr>
        <p:spPr/>
        <p:txBody>
          <a:bodyPr/>
          <a:lstStyle/>
          <a:p>
            <a:r>
              <a:rPr lang="zh-CN" altLang="en-US" dirty="0" smtClean="0"/>
              <a:t>如何发展中国奢侈品牌？</a:t>
            </a:r>
            <a:endParaRPr lang="en-US" dirty="0"/>
          </a:p>
        </p:txBody>
      </p:sp>
      <p:sp>
        <p:nvSpPr>
          <p:cNvPr id="3" name="Content Placeholder 2"/>
          <p:cNvSpPr>
            <a:spLocks noGrp="1"/>
          </p:cNvSpPr>
          <p:nvPr>
            <p:ph idx="1"/>
          </p:nvPr>
        </p:nvSpPr>
        <p:spPr/>
        <p:txBody>
          <a:bodyPr/>
          <a:lstStyle/>
          <a:p>
            <a:r>
              <a:rPr lang="en-US" altLang="zh-CN" dirty="0" smtClean="0"/>
              <a:t>1</a:t>
            </a:r>
            <a:r>
              <a:rPr lang="zh-CN" altLang="en-US" dirty="0" smtClean="0"/>
              <a:t>）</a:t>
            </a:r>
            <a:r>
              <a:rPr lang="zh-CN" altLang="en-US" dirty="0"/>
              <a:t>提升现有中国品牌的形象</a:t>
            </a:r>
            <a:r>
              <a:rPr lang="en-US" dirty="0" smtClean="0">
                <a:effectLst/>
              </a:rPr>
              <a:t> </a:t>
            </a:r>
            <a:endParaRPr lang="zh-CN" altLang="en-US" dirty="0" smtClean="0">
              <a:effectLst/>
            </a:endParaRPr>
          </a:p>
          <a:p>
            <a:endParaRPr lang="zh-CN" altLang="en-US" dirty="0"/>
          </a:p>
          <a:p>
            <a:r>
              <a:rPr lang="en-US" altLang="zh-CN" dirty="0" smtClean="0"/>
              <a:t>2</a:t>
            </a:r>
            <a:r>
              <a:rPr lang="zh-CN" altLang="en-US" dirty="0" smtClean="0"/>
              <a:t>）</a:t>
            </a:r>
            <a:r>
              <a:rPr lang="zh-CN" altLang="en-US" dirty="0"/>
              <a:t>奢侈品经营者需了解奢侈品的市场营销</a:t>
            </a:r>
            <a:r>
              <a:rPr lang="en-US" dirty="0" smtClean="0">
                <a:effectLst/>
              </a:rPr>
              <a:t> </a:t>
            </a:r>
            <a:endParaRPr lang="zh-CN" altLang="en-US" dirty="0" smtClean="0">
              <a:effectLst/>
            </a:endParaRPr>
          </a:p>
          <a:p>
            <a:endParaRPr lang="zh-CN" altLang="en-US" dirty="0"/>
          </a:p>
          <a:p>
            <a:r>
              <a:rPr lang="en-US" altLang="zh-CN" dirty="0" smtClean="0"/>
              <a:t>3</a:t>
            </a:r>
            <a:r>
              <a:rPr lang="zh-CN" altLang="en-US" dirty="0" smtClean="0"/>
              <a:t>）</a:t>
            </a:r>
            <a:r>
              <a:rPr lang="zh-CN" altLang="en-US" dirty="0"/>
              <a:t>向国外奢侈品学习和吸取经验</a:t>
            </a:r>
            <a:r>
              <a:rPr lang="en-US" dirty="0" smtClean="0">
                <a:effectLst/>
              </a:rPr>
              <a:t> </a:t>
            </a:r>
            <a:endParaRPr lang="zh-CN" altLang="en-US" dirty="0" smtClean="0">
              <a:effectLst/>
            </a:endParaRPr>
          </a:p>
          <a:p>
            <a:pPr lvl="1"/>
            <a:endParaRPr lang="en-US" dirty="0"/>
          </a:p>
        </p:txBody>
      </p:sp>
      <p:pic>
        <p:nvPicPr>
          <p:cNvPr id="7" name="Picture 6"/>
          <p:cNvPicPr>
            <a:picLocks noChangeAspect="1"/>
          </p:cNvPicPr>
          <p:nvPr/>
        </p:nvPicPr>
        <p:blipFill>
          <a:blip r:embed="rId4"/>
          <a:stretch>
            <a:fillRect/>
          </a:stretch>
        </p:blipFill>
        <p:spPr>
          <a:xfrm>
            <a:off x="9305579" y="4673650"/>
            <a:ext cx="2557263" cy="1638247"/>
          </a:xfrm>
          <a:prstGeom prst="rect">
            <a:avLst/>
          </a:prstGeom>
        </p:spPr>
      </p:pic>
      <p:pic>
        <p:nvPicPr>
          <p:cNvPr id="9" name="Picture 8"/>
          <p:cNvPicPr>
            <a:picLocks noChangeAspect="1"/>
          </p:cNvPicPr>
          <p:nvPr/>
        </p:nvPicPr>
        <p:blipFill>
          <a:blip r:embed="rId5"/>
          <a:stretch>
            <a:fillRect/>
          </a:stretch>
        </p:blipFill>
        <p:spPr>
          <a:xfrm>
            <a:off x="8375826" y="2949698"/>
            <a:ext cx="1388049" cy="1388049"/>
          </a:xfrm>
          <a:prstGeom prst="rect">
            <a:avLst/>
          </a:prstGeom>
        </p:spPr>
      </p:pic>
      <p:pic>
        <p:nvPicPr>
          <p:cNvPr id="10" name="Picture 9"/>
          <p:cNvPicPr>
            <a:picLocks noChangeAspect="1"/>
          </p:cNvPicPr>
          <p:nvPr/>
        </p:nvPicPr>
        <p:blipFill>
          <a:blip r:embed="rId6"/>
          <a:stretch>
            <a:fillRect/>
          </a:stretch>
        </p:blipFill>
        <p:spPr>
          <a:xfrm>
            <a:off x="5316931" y="4130544"/>
            <a:ext cx="2705724" cy="2705724"/>
          </a:xfrm>
          <a:prstGeom prst="rect">
            <a:avLst/>
          </a:prstGeom>
        </p:spPr>
      </p:pic>
      <p:pic>
        <p:nvPicPr>
          <p:cNvPr id="12" name="Picture 11"/>
          <p:cNvPicPr>
            <a:picLocks noChangeAspect="1"/>
          </p:cNvPicPr>
          <p:nvPr/>
        </p:nvPicPr>
        <p:blipFill>
          <a:blip r:embed="rId7"/>
          <a:stretch>
            <a:fillRect/>
          </a:stretch>
        </p:blipFill>
        <p:spPr>
          <a:xfrm>
            <a:off x="611469" y="3460773"/>
            <a:ext cx="4064000" cy="4064000"/>
          </a:xfrm>
          <a:prstGeom prst="rect">
            <a:avLst/>
          </a:prstGeom>
        </p:spPr>
      </p:pic>
      <p:pic>
        <p:nvPicPr>
          <p:cNvPr id="13" name="Picture 12"/>
          <p:cNvPicPr>
            <a:picLocks noChangeAspect="1"/>
          </p:cNvPicPr>
          <p:nvPr/>
        </p:nvPicPr>
        <p:blipFill>
          <a:blip r:embed="rId8"/>
          <a:stretch>
            <a:fillRect/>
          </a:stretch>
        </p:blipFill>
        <p:spPr>
          <a:xfrm>
            <a:off x="10172819" y="1166320"/>
            <a:ext cx="2019181" cy="1612173"/>
          </a:xfrm>
          <a:prstGeom prst="rect">
            <a:avLst/>
          </a:prstGeom>
        </p:spPr>
      </p:pic>
      <p:sp>
        <p:nvSpPr>
          <p:cNvPr id="4" name="Slide Number Placeholder 3"/>
          <p:cNvSpPr>
            <a:spLocks noGrp="1"/>
          </p:cNvSpPr>
          <p:nvPr>
            <p:ph type="sldNum" sz="quarter" idx="12"/>
          </p:nvPr>
        </p:nvSpPr>
        <p:spPr/>
        <p:txBody>
          <a:bodyPr/>
          <a:lstStyle/>
          <a:p>
            <a:fld id="{4BC15AA2-6D9B-464F-8790-263E40F306BB}" type="slidenum">
              <a:rPr lang="en-US" sz="2800" smtClean="0">
                <a:solidFill>
                  <a:schemeClr val="tx1"/>
                </a:solidFill>
              </a:rPr>
              <a:t>4</a:t>
            </a:fld>
            <a:endParaRPr lang="en-US" sz="2800" dirty="0">
              <a:solidFill>
                <a:schemeClr val="tx1"/>
              </a:solidFill>
            </a:endParaRPr>
          </a:p>
        </p:txBody>
      </p:sp>
    </p:spTree>
    <p:extLst>
      <p:ext uri="{BB962C8B-B14F-4D97-AF65-F5344CB8AC3E}">
        <p14:creationId xmlns:p14="http://schemas.microsoft.com/office/powerpoint/2010/main" val="20564494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70000"/>
          </a:blip>
          <a:stretch>
            <a:fillRect/>
          </a:stretch>
        </p:blipFill>
        <p:spPr>
          <a:xfrm>
            <a:off x="2" y="0"/>
            <a:ext cx="12192000" cy="6861232"/>
          </a:xfrm>
          <a:prstGeom prst="rect">
            <a:avLst/>
          </a:prstGeom>
        </p:spPr>
      </p:pic>
      <p:sp>
        <p:nvSpPr>
          <p:cNvPr id="2" name="Title 1"/>
          <p:cNvSpPr>
            <a:spLocks noGrp="1"/>
          </p:cNvSpPr>
          <p:nvPr>
            <p:ph type="title"/>
          </p:nvPr>
        </p:nvSpPr>
        <p:spPr>
          <a:xfrm>
            <a:off x="5080418" y="401980"/>
            <a:ext cx="1380342" cy="939016"/>
          </a:xfrm>
          <a:solidFill>
            <a:schemeClr val="bg1">
              <a:lumMod val="95000"/>
              <a:alpha val="33000"/>
            </a:schemeClr>
          </a:solidFill>
        </p:spPr>
        <p:txBody>
          <a:bodyPr/>
          <a:lstStyle/>
          <a:p>
            <a:pPr algn="ctr"/>
            <a:r>
              <a:rPr lang="zh-CN" altLang="en-US" dirty="0" smtClean="0"/>
              <a:t>结论</a:t>
            </a:r>
            <a:endParaRPr lang="en-US" dirty="0"/>
          </a:p>
        </p:txBody>
      </p:sp>
      <p:sp>
        <p:nvSpPr>
          <p:cNvPr id="3" name="Content Placeholder 2"/>
          <p:cNvSpPr>
            <a:spLocks noGrp="1"/>
          </p:cNvSpPr>
          <p:nvPr>
            <p:ph idx="1"/>
          </p:nvPr>
        </p:nvSpPr>
        <p:spPr>
          <a:xfrm>
            <a:off x="733270" y="1690691"/>
            <a:ext cx="5845659" cy="1076260"/>
          </a:xfrm>
          <a:solidFill>
            <a:schemeClr val="bg1">
              <a:alpha val="33000"/>
            </a:schemeClr>
          </a:solidFill>
        </p:spPr>
        <p:txBody>
          <a:bodyPr>
            <a:normAutofit/>
          </a:bodyPr>
          <a:lstStyle/>
          <a:p>
            <a:r>
              <a:rPr lang="zh-CN" altLang="en-US" dirty="0" smtClean="0"/>
              <a:t>希望论文增加了建立品牌的意识</a:t>
            </a:r>
            <a:endParaRPr lang="en-US" altLang="zh-CN" dirty="0" smtClean="0"/>
          </a:p>
          <a:p>
            <a:r>
              <a:rPr lang="zh-CN" altLang="en-US" dirty="0" smtClean="0"/>
              <a:t>建立引</a:t>
            </a:r>
            <a:r>
              <a:rPr lang="zh-CN" altLang="en-US" dirty="0"/>
              <a:t>以为傲的品牌</a:t>
            </a:r>
            <a:endParaRPr lang="en-US" dirty="0"/>
          </a:p>
        </p:txBody>
      </p:sp>
      <p:sp>
        <p:nvSpPr>
          <p:cNvPr id="4" name="Slide Number Placeholder 3"/>
          <p:cNvSpPr>
            <a:spLocks noGrp="1"/>
          </p:cNvSpPr>
          <p:nvPr>
            <p:ph type="sldNum" sz="quarter" idx="12"/>
          </p:nvPr>
        </p:nvSpPr>
        <p:spPr/>
        <p:txBody>
          <a:bodyPr/>
          <a:lstStyle/>
          <a:p>
            <a:fld id="{4BC15AA2-6D9B-464F-8790-263E40F306BB}" type="slidenum">
              <a:rPr lang="en-US" sz="2400" smtClean="0">
                <a:solidFill>
                  <a:schemeClr val="tx1"/>
                </a:solidFill>
              </a:rPr>
              <a:t>5</a:t>
            </a:fld>
            <a:endParaRPr lang="en-US" sz="2400" dirty="0">
              <a:solidFill>
                <a:schemeClr val="tx1"/>
              </a:solidFill>
            </a:endParaRPr>
          </a:p>
        </p:txBody>
      </p:sp>
    </p:spTree>
    <p:extLst>
      <p:ext uri="{BB962C8B-B14F-4D97-AF65-F5344CB8AC3E}">
        <p14:creationId xmlns:p14="http://schemas.microsoft.com/office/powerpoint/2010/main" val="2710052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dirty="0" smtClean="0"/>
              <a:t>提问环节</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31894" y="1825625"/>
            <a:ext cx="6252145" cy="4122791"/>
          </a:xfrm>
          <a:prstGeom prst="rect">
            <a:avLst/>
          </a:prstGeom>
        </p:spPr>
      </p:pic>
      <p:sp>
        <p:nvSpPr>
          <p:cNvPr id="5" name="Slide Number Placeholder 4"/>
          <p:cNvSpPr>
            <a:spLocks noGrp="1"/>
          </p:cNvSpPr>
          <p:nvPr>
            <p:ph type="sldNum" sz="quarter" idx="12"/>
          </p:nvPr>
        </p:nvSpPr>
        <p:spPr/>
        <p:txBody>
          <a:bodyPr/>
          <a:lstStyle/>
          <a:p>
            <a:fld id="{4BC15AA2-6D9B-464F-8790-263E40F306BB}" type="slidenum">
              <a:rPr lang="en-US" sz="2400" smtClean="0">
                <a:solidFill>
                  <a:schemeClr val="tx1"/>
                </a:solidFill>
              </a:rPr>
              <a:t>6</a:t>
            </a:fld>
            <a:endParaRPr lang="en-US" dirty="0">
              <a:solidFill>
                <a:schemeClr val="tx1"/>
              </a:solidFill>
            </a:endParaRPr>
          </a:p>
        </p:txBody>
      </p:sp>
    </p:spTree>
    <p:extLst>
      <p:ext uri="{BB962C8B-B14F-4D97-AF65-F5344CB8AC3E}">
        <p14:creationId xmlns:p14="http://schemas.microsoft.com/office/powerpoint/2010/main" val="19034115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TotalTime>
  <Words>176</Words>
  <Application>Microsoft Macintosh PowerPoint</Application>
  <PresentationFormat>Custom</PresentationFormat>
  <Paragraphs>45</Paragraphs>
  <Slides>6</Slides>
  <Notes>3</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论文目的</vt:lpstr>
      <vt:lpstr>为什么中国人爱买奢侈品</vt:lpstr>
      <vt:lpstr>如何发展中国奢侈品牌？</vt:lpstr>
      <vt:lpstr>结论</vt:lpstr>
      <vt:lpstr>提问环节</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中国本土奢侈品牌经营之道</dc:title>
  <dc:creator>Winny Zhang</dc:creator>
  <cp:lastModifiedBy>Tzu-I Chiang</cp:lastModifiedBy>
  <cp:revision>26</cp:revision>
  <dcterms:created xsi:type="dcterms:W3CDTF">2015-12-09T02:57:43Z</dcterms:created>
  <dcterms:modified xsi:type="dcterms:W3CDTF">2015-12-10T00:04:43Z</dcterms:modified>
</cp:coreProperties>
</file>